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26"/>
  </p:notesMasterIdLst>
  <p:handoutMasterIdLst>
    <p:handoutMasterId r:id="rId27"/>
  </p:handoutMasterIdLst>
  <p:sldIdLst>
    <p:sldId id="304" r:id="rId2"/>
    <p:sldId id="300" r:id="rId3"/>
    <p:sldId id="256" r:id="rId4"/>
    <p:sldId id="258" r:id="rId5"/>
    <p:sldId id="305" r:id="rId6"/>
    <p:sldId id="301" r:id="rId7"/>
    <p:sldId id="307" r:id="rId8"/>
    <p:sldId id="308" r:id="rId9"/>
    <p:sldId id="259" r:id="rId10"/>
    <p:sldId id="309" r:id="rId11"/>
    <p:sldId id="310" r:id="rId12"/>
    <p:sldId id="311" r:id="rId13"/>
    <p:sldId id="312" r:id="rId14"/>
    <p:sldId id="313" r:id="rId15"/>
    <p:sldId id="315" r:id="rId16"/>
    <p:sldId id="316" r:id="rId17"/>
    <p:sldId id="289" r:id="rId18"/>
    <p:sldId id="291" r:id="rId19"/>
    <p:sldId id="293" r:id="rId20"/>
    <p:sldId id="294" r:id="rId21"/>
    <p:sldId id="295" r:id="rId22"/>
    <p:sldId id="296" r:id="rId23"/>
    <p:sldId id="298" r:id="rId24"/>
    <p:sldId id="282"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04617B"/>
    <a:srgbClr val="6DA0DD"/>
    <a:srgbClr val="7AA9E8"/>
    <a:srgbClr val="447CE0"/>
    <a:srgbClr val="008000"/>
    <a:srgbClr val="0066FF"/>
    <a:srgbClr val="283A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3445" autoAdjust="0"/>
  </p:normalViewPr>
  <p:slideViewPr>
    <p:cSldViewPr>
      <p:cViewPr varScale="1">
        <p:scale>
          <a:sx n="86" d="100"/>
          <a:sy n="86" d="100"/>
        </p:scale>
        <p:origin x="-9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defTabSz="915988">
              <a:defRPr sz="1200"/>
            </a:lvl1pPr>
          </a:lstStyle>
          <a:p>
            <a:endParaRPr lang="en-US"/>
          </a:p>
        </p:txBody>
      </p:sp>
      <p:sp>
        <p:nvSpPr>
          <p:cNvPr id="24579"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40" tIns="45820" rIns="91640" bIns="45820" numCol="1" anchor="t" anchorCtr="0" compatLnSpc="1">
            <a:prstTxWarp prst="textNoShape">
              <a:avLst/>
            </a:prstTxWarp>
          </a:bodyPr>
          <a:lstStyle>
            <a:lvl1pPr algn="r" defTabSz="915988">
              <a:defRPr sz="1200"/>
            </a:lvl1pPr>
          </a:lstStyle>
          <a:p>
            <a:endParaRPr lang="en-US"/>
          </a:p>
        </p:txBody>
      </p:sp>
      <p:sp>
        <p:nvSpPr>
          <p:cNvPr id="24580"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defTabSz="915988">
              <a:defRPr sz="1200"/>
            </a:lvl1pPr>
          </a:lstStyle>
          <a:p>
            <a:endParaRPr lang="en-US"/>
          </a:p>
        </p:txBody>
      </p:sp>
      <p:sp>
        <p:nvSpPr>
          <p:cNvPr id="24581"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40" tIns="45820" rIns="91640" bIns="45820" numCol="1" anchor="b" anchorCtr="0" compatLnSpc="1">
            <a:prstTxWarp prst="textNoShape">
              <a:avLst/>
            </a:prstTxWarp>
          </a:bodyPr>
          <a:lstStyle>
            <a:lvl1pPr algn="r" defTabSz="915988">
              <a:defRPr sz="1200"/>
            </a:lvl1pPr>
          </a:lstStyle>
          <a:p>
            <a:fld id="{F36A5C49-14EF-4799-9ADA-6B8B21F5BA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27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27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9FAF65-DECE-4089-927C-522AD6A3194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B4361-D66E-49FA-81CC-CB41203B2C9C}"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smtClean="0"/>
              <a:t>Datasets are available and can be used as-is or as a starting point for more</a:t>
            </a:r>
            <a:r>
              <a:rPr lang="en-US" baseline="0" dirty="0" smtClean="0"/>
              <a:t> detailed analysis.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16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7FA3B-8F25-47D5-930A-5752E2CBFE92}" type="slidenum">
              <a:rPr lang="en-US"/>
              <a:pPr/>
              <a:t>24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B4361-D66E-49FA-81CC-CB41203B2C9C}" type="slidenum">
              <a:rPr lang="en-US"/>
              <a:pPr/>
              <a:t>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smtClean="0"/>
              <a:t>Ray – pitch </a:t>
            </a:r>
            <a:r>
              <a:rPr lang="en-US" dirty="0" err="1" smtClean="0"/>
              <a:t>CoAgMet</a:t>
            </a:r>
            <a:r>
              <a:rPr lang="en-US" dirty="0" smtClean="0"/>
              <a:t> stations</a:t>
            </a:r>
            <a:r>
              <a:rPr lang="en-US" baseline="0" dirty="0" smtClean="0"/>
              <a:t> on western slope here.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smtClean="0"/>
              <a:t>Quality Reviewed Data</a:t>
            </a:r>
            <a:r>
              <a:rPr lang="en-US" baseline="0" dirty="0" smtClean="0"/>
              <a:t> in HydroBase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DFDF9-066F-4814-9F1A-74060E2780B6}" type="slidenum">
              <a:rPr lang="en-US"/>
              <a:pPr/>
              <a:t>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E7E68-9334-4767-997E-4ACA23F584C6}" type="slidenum">
              <a:rPr lang="en-US"/>
              <a:pPr/>
              <a:t>9</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lgn="l"/>
            <a:r>
              <a:rPr lang="en-US" dirty="0" smtClean="0"/>
              <a:t>Reproducible</a:t>
            </a:r>
            <a:r>
              <a:rPr lang="en-US" baseline="0" dirty="0" smtClean="0"/>
              <a:t> and </a:t>
            </a:r>
            <a:r>
              <a:rPr lang="en-US" baseline="0" dirty="0" err="1" smtClean="0"/>
              <a:t>tranaparent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00ADE43-BC14-477B-8E7E-63A2653B0FB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CC084-A460-4953-95EF-430C09EA47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7B04C-DC5F-4F53-BF18-0AAB59F528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6A88D5F-838F-445A-83CC-457526F96A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17C06-D298-4423-9917-CAC25206A8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98D426C-B641-43F9-B47C-B55B87A9D9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633E0-ABBF-4C01-8D34-4A19A900DC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7DE10-FC64-44F6-B9EE-F01ABEB941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97E705-B0DB-417D-924F-53ED97EF4B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13698-6EB5-4CFC-B509-1CFCCDDD22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2AB44-85CE-4A2A-AB18-AF01D7C74E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1EF61-2ADF-4F6B-AF89-4953AA97A3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C8CE6D-CE87-4FB3-BAB3-C1D51D5050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5"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ay.alvarado@state.co.u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397133"/>
            <a:ext cx="9144000" cy="1200329"/>
          </a:xfrm>
          <a:prstGeom prst="rect">
            <a:avLst/>
          </a:prstGeom>
          <a:noFill/>
          <a:ln w="9525">
            <a:noFill/>
            <a:miter lim="800000"/>
            <a:headEnd/>
            <a:tailEnd/>
          </a:ln>
          <a:effectLst/>
        </p:spPr>
        <p:txBody>
          <a:bodyPr wrap="square" anchor="ctr">
            <a:spAutoFit/>
          </a:bodyPr>
          <a:lstStyle/>
          <a:p>
            <a:pPr algn="ctr"/>
            <a:r>
              <a:rPr lang="en-US" sz="3600" dirty="0" smtClean="0">
                <a:solidFill>
                  <a:srgbClr val="FFFF00"/>
                </a:solidFill>
                <a:latin typeface="+mj-lt"/>
              </a:rPr>
              <a:t>Using the Best Science to </a:t>
            </a:r>
            <a:br>
              <a:rPr lang="en-US" sz="3600" dirty="0" smtClean="0">
                <a:solidFill>
                  <a:srgbClr val="FFFF00"/>
                </a:solidFill>
                <a:latin typeface="+mj-lt"/>
              </a:rPr>
            </a:br>
            <a:r>
              <a:rPr lang="en-US" sz="3600" dirty="0" smtClean="0">
                <a:solidFill>
                  <a:srgbClr val="FFFF00"/>
                </a:solidFill>
                <a:latin typeface="+mj-lt"/>
              </a:rPr>
              <a:t>Estimate Consumptive Use</a:t>
            </a:r>
          </a:p>
        </p:txBody>
      </p:sp>
      <p:pic>
        <p:nvPicPr>
          <p:cNvPr id="2055" name="Picture 7" descr="cdss"/>
          <p:cNvPicPr>
            <a:picLocks noChangeAspect="1" noChangeArrowheads="1"/>
          </p:cNvPicPr>
          <p:nvPr/>
        </p:nvPicPr>
        <p:blipFill>
          <a:blip r:embed="rId3" cstate="print"/>
          <a:srcRect/>
          <a:stretch>
            <a:fillRect/>
          </a:stretch>
        </p:blipFill>
        <p:spPr bwMode="auto">
          <a:xfrm>
            <a:off x="1885950" y="1828800"/>
            <a:ext cx="5353050" cy="4010025"/>
          </a:xfrm>
          <a:prstGeom prst="rect">
            <a:avLst/>
          </a:prstGeom>
          <a:noFill/>
          <a:ln w="9525">
            <a:noFill/>
            <a:miter lim="800000"/>
            <a:headEnd/>
            <a:tailEnd/>
          </a:ln>
        </p:spPr>
      </p:pic>
      <p:sp>
        <p:nvSpPr>
          <p:cNvPr id="7" name="TextBox 6"/>
          <p:cNvSpPr txBox="1"/>
          <p:nvPr/>
        </p:nvSpPr>
        <p:spPr>
          <a:xfrm>
            <a:off x="3429000" y="6172200"/>
            <a:ext cx="2743200" cy="400110"/>
          </a:xfrm>
          <a:prstGeom prst="rect">
            <a:avLst/>
          </a:prstGeom>
          <a:noFill/>
        </p:spPr>
        <p:txBody>
          <a:bodyPr wrap="square" rtlCol="0">
            <a:spAutoFit/>
          </a:bodyPr>
          <a:lstStyle/>
          <a:p>
            <a:r>
              <a:rPr lang="en-US" sz="2000" dirty="0" smtClean="0">
                <a:solidFill>
                  <a:srgbClr val="FFFF00"/>
                </a:solidFill>
                <a:latin typeface="+mj-lt"/>
              </a:rPr>
              <a:t>March 12, 2010</a:t>
            </a:r>
            <a:endParaRPr lang="en-US" sz="2000" dirty="0">
              <a:solidFill>
                <a:srgbClr val="FFFF00"/>
              </a:solidFill>
              <a:latin typeface="+mj-lt"/>
            </a:endParaRPr>
          </a:p>
        </p:txBody>
      </p:sp>
      <p:pic>
        <p:nvPicPr>
          <p:cNvPr id="1027" name="Picture 3"/>
          <p:cNvPicPr>
            <a:picLocks noChangeAspect="1" noChangeArrowheads="1"/>
          </p:cNvPicPr>
          <p:nvPr/>
        </p:nvPicPr>
        <p:blipFill>
          <a:blip r:embed="rId4" cstate="print"/>
          <a:srcRect/>
          <a:stretch>
            <a:fillRect/>
          </a:stretch>
        </p:blipFill>
        <p:spPr bwMode="auto">
          <a:xfrm>
            <a:off x="152400" y="5715000"/>
            <a:ext cx="933450" cy="9429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447800" y="5943600"/>
            <a:ext cx="1190625" cy="65722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7086600" y="6172200"/>
            <a:ext cx="1676400" cy="386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5029200"/>
          </a:xfrm>
        </p:spPr>
        <p:txBody>
          <a:bodyPr>
            <a:normAutofit/>
          </a:bodyPr>
          <a:lstStyle/>
          <a:p>
            <a:r>
              <a:rPr lang="en-US" sz="3200" dirty="0" smtClean="0"/>
              <a:t>Development/Review of Locally Calibrated </a:t>
            </a:r>
            <a:r>
              <a:rPr lang="en-US" sz="3200" dirty="0" err="1" smtClean="0"/>
              <a:t>Blaney-Criddle</a:t>
            </a:r>
            <a:r>
              <a:rPr lang="en-US" sz="3200" dirty="0" smtClean="0"/>
              <a:t> Crop Coefficients</a:t>
            </a:r>
          </a:p>
          <a:p>
            <a:pPr lvl="1"/>
            <a:r>
              <a:rPr lang="en-US" dirty="0" smtClean="0"/>
              <a:t>Based on </a:t>
            </a:r>
            <a:r>
              <a:rPr lang="en-US" dirty="0" err="1" smtClean="0"/>
              <a:t>Lysimeter</a:t>
            </a:r>
            <a:r>
              <a:rPr lang="en-US" dirty="0" smtClean="0"/>
              <a:t> Studies, where available</a:t>
            </a:r>
          </a:p>
          <a:p>
            <a:pPr lvl="1"/>
            <a:r>
              <a:rPr lang="en-US" dirty="0" smtClean="0"/>
              <a:t>Upper South Platte Basin, Gunnison Basin, </a:t>
            </a:r>
            <a:br>
              <a:rPr lang="en-US" dirty="0" smtClean="0"/>
            </a:br>
            <a:r>
              <a:rPr lang="en-US" dirty="0" smtClean="0"/>
              <a:t>Rio Grande</a:t>
            </a:r>
          </a:p>
          <a:p>
            <a:pPr lvl="1"/>
            <a:r>
              <a:rPr lang="en-US" dirty="0" smtClean="0"/>
              <a:t>Based on ASCE Penman</a:t>
            </a:r>
          </a:p>
          <a:p>
            <a:pPr lvl="1"/>
            <a:r>
              <a:rPr lang="en-US" dirty="0" smtClean="0"/>
              <a:t>Lower South Platte  </a:t>
            </a:r>
          </a:p>
          <a:p>
            <a:pPr lvl="1"/>
            <a:endParaRPr lang="en-US" dirty="0" smtClean="0"/>
          </a:p>
          <a:p>
            <a:pPr lvl="1"/>
            <a:endParaRPr lang="en-US" dirty="0"/>
          </a:p>
        </p:txBody>
      </p:sp>
      <p:sp>
        <p:nvSpPr>
          <p:cNvPr id="4" name="Title 3"/>
          <p:cNvSpPr>
            <a:spLocks noGrp="1"/>
          </p:cNvSpPr>
          <p:nvPr>
            <p:ph type="title"/>
          </p:nvPr>
        </p:nvSpPr>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CDSS – Development and Management of “Best Data”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752600"/>
            <a:ext cx="8458200" cy="5029200"/>
          </a:xfrm>
        </p:spPr>
        <p:txBody>
          <a:bodyPr>
            <a:normAutofit/>
          </a:bodyPr>
          <a:lstStyle/>
          <a:p>
            <a:r>
              <a:rPr lang="en-US" sz="3200" dirty="0" smtClean="0"/>
              <a:t>Coefficient Development Documented, Peer Reviewed, and Stored in HydroBase</a:t>
            </a:r>
          </a:p>
          <a:p>
            <a:r>
              <a:rPr lang="en-US" sz="3200" dirty="0" smtClean="0"/>
              <a:t>Basin-Wide Crop Irrigation Requirements and Supply-limited CU Datasets Available</a:t>
            </a:r>
          </a:p>
          <a:p>
            <a:pPr lvl="1"/>
            <a:r>
              <a:rPr lang="en-US" dirty="0" smtClean="0"/>
              <a:t>Yampa River Basin		White River Basin</a:t>
            </a:r>
          </a:p>
          <a:p>
            <a:pPr lvl="1"/>
            <a:r>
              <a:rPr lang="en-US" dirty="0" smtClean="0"/>
              <a:t>Colorado River Basin	Gunnison River Basin</a:t>
            </a:r>
          </a:p>
          <a:p>
            <a:pPr lvl="1"/>
            <a:r>
              <a:rPr lang="en-US" dirty="0" smtClean="0"/>
              <a:t>San Juan River Basin	Rio Grande Basin</a:t>
            </a:r>
          </a:p>
          <a:p>
            <a:pPr lvl="1"/>
            <a:r>
              <a:rPr lang="en-US" dirty="0" smtClean="0"/>
              <a:t>South Platte Basin		North Platte River Basin</a:t>
            </a:r>
          </a:p>
          <a:p>
            <a:r>
              <a:rPr lang="en-US" sz="3200" dirty="0" smtClean="0"/>
              <a:t>Basin-Wide Datasets are Structure Based</a:t>
            </a:r>
          </a:p>
          <a:p>
            <a:pPr lvl="1"/>
            <a:endParaRPr lang="en-US" dirty="0"/>
          </a:p>
        </p:txBody>
      </p:sp>
      <p:sp>
        <p:nvSpPr>
          <p:cNvPr id="4" name="Title 3"/>
          <p:cNvSpPr>
            <a:spLocks noGrp="1"/>
          </p:cNvSpPr>
          <p:nvPr>
            <p:ph type="title"/>
          </p:nvPr>
        </p:nvSpPr>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CDSS – Development and Management of “Best Data”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5029200"/>
          </a:xfrm>
        </p:spPr>
        <p:txBody>
          <a:bodyPr>
            <a:normAutofit/>
          </a:bodyPr>
          <a:lstStyle/>
          <a:p>
            <a:pPr>
              <a:tabLst>
                <a:tab pos="1941513" algn="l"/>
              </a:tabLst>
            </a:pPr>
            <a:r>
              <a:rPr lang="en-US" sz="3200" dirty="0" smtClean="0"/>
              <a:t>The State of Colorado’s Consumptive Use Model</a:t>
            </a:r>
          </a:p>
          <a:p>
            <a:r>
              <a:rPr lang="en-US" sz="3200" dirty="0" smtClean="0"/>
              <a:t>Developed to Estimate and Report Crop Consumptive Use within the State</a:t>
            </a:r>
          </a:p>
          <a:p>
            <a:r>
              <a:rPr lang="en-US" sz="3200" dirty="0" smtClean="0"/>
              <a:t>Publically Available</a:t>
            </a:r>
            <a:endParaRPr lang="en-US" dirty="0" smtClean="0"/>
          </a:p>
          <a:p>
            <a:r>
              <a:rPr lang="en-US" sz="3200" dirty="0" smtClean="0"/>
              <a:t>Enhancements/Additions are Peer Reviewed</a:t>
            </a:r>
          </a:p>
          <a:p>
            <a:r>
              <a:rPr lang="en-US" sz="3200" dirty="0" smtClean="0"/>
              <a:t>Comprehensive Documentation/User Guide</a:t>
            </a:r>
            <a:endParaRPr lang="en-US" dirty="0" smtClean="0"/>
          </a:p>
          <a:p>
            <a:pPr lvl="1"/>
            <a:endParaRPr lang="en-US" dirty="0" smtClean="0"/>
          </a:p>
          <a:p>
            <a:pPr lvl="1"/>
            <a:endParaRPr lang="en-US" dirty="0"/>
          </a:p>
        </p:txBody>
      </p:sp>
      <p:sp>
        <p:nvSpPr>
          <p:cNvPr id="4" name="Title 3"/>
          <p:cNvSpPr>
            <a:spLocks noGrp="1"/>
          </p:cNvSpPr>
          <p:nvPr>
            <p:ph type="title"/>
          </p:nvPr>
        </p:nvSpPr>
        <p:spPr>
          <a:xfrm>
            <a:off x="457200" y="0"/>
            <a:ext cx="8229600" cy="1143000"/>
          </a:xfrm>
        </p:spPr>
        <p:txBody>
          <a:bodyPr>
            <a:normAutofit/>
          </a:bodyPr>
          <a:lstStyle/>
          <a:p>
            <a:r>
              <a:rPr lang="en-US" dirty="0" smtClean="0">
                <a:solidFill>
                  <a:srgbClr val="FFFF00"/>
                </a:solidFill>
                <a:effectLst>
                  <a:outerShdw blurRad="38100" dist="38100" dir="2700000" algn="tl">
                    <a:srgbClr val="000000">
                      <a:alpha val="43137"/>
                    </a:srgbClr>
                  </a:outerShdw>
                </a:effectLst>
              </a:rPr>
              <a:t>What is StateCU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29200"/>
          </a:xfrm>
        </p:spPr>
        <p:txBody>
          <a:bodyPr>
            <a:normAutofit/>
          </a:bodyPr>
          <a:lstStyle/>
          <a:p>
            <a:pPr>
              <a:tabLst>
                <a:tab pos="1941513" algn="l"/>
              </a:tabLst>
            </a:pPr>
            <a:r>
              <a:rPr lang="en-US" sz="3200" dirty="0" smtClean="0"/>
              <a:t>StateCU ET Methods include:</a:t>
            </a:r>
          </a:p>
          <a:p>
            <a:pPr lvl="1">
              <a:tabLst>
                <a:tab pos="1941513" algn="l"/>
              </a:tabLst>
            </a:pPr>
            <a:r>
              <a:rPr lang="en-US" dirty="0" smtClean="0"/>
              <a:t>Modified and Original </a:t>
            </a:r>
            <a:r>
              <a:rPr lang="en-US" dirty="0" err="1" smtClean="0"/>
              <a:t>Blaney-Criddle</a:t>
            </a:r>
            <a:r>
              <a:rPr lang="en-US" dirty="0" smtClean="0"/>
              <a:t> (monthly)</a:t>
            </a:r>
          </a:p>
          <a:p>
            <a:pPr lvl="1">
              <a:tabLst>
                <a:tab pos="1941513" algn="l"/>
              </a:tabLst>
            </a:pPr>
            <a:r>
              <a:rPr lang="en-US" dirty="0" err="1" smtClean="0"/>
              <a:t>Pochop</a:t>
            </a:r>
            <a:r>
              <a:rPr lang="en-US" dirty="0" smtClean="0"/>
              <a:t> Bluegrass (monthly)</a:t>
            </a:r>
          </a:p>
          <a:p>
            <a:pPr lvl="1">
              <a:tabLst>
                <a:tab pos="1941513" algn="l"/>
              </a:tabLst>
            </a:pPr>
            <a:r>
              <a:rPr lang="en-US" dirty="0" smtClean="0"/>
              <a:t>Penman </a:t>
            </a:r>
            <a:r>
              <a:rPr lang="en-US" dirty="0" err="1" smtClean="0"/>
              <a:t>Monteith</a:t>
            </a:r>
            <a:r>
              <a:rPr lang="en-US" dirty="0" smtClean="0"/>
              <a:t>, ASCE Penman, Modified Hargreaves (daily)</a:t>
            </a:r>
          </a:p>
          <a:p>
            <a:r>
              <a:rPr lang="en-US" sz="3200" dirty="0" smtClean="0"/>
              <a:t>StateCU Effective Precipitation Methods include:</a:t>
            </a:r>
          </a:p>
          <a:p>
            <a:pPr lvl="1"/>
            <a:r>
              <a:rPr lang="en-US" dirty="0" smtClean="0"/>
              <a:t>TR-21 SCS Method (monthly) </a:t>
            </a:r>
          </a:p>
          <a:p>
            <a:pPr lvl="1"/>
            <a:r>
              <a:rPr lang="en-US" dirty="0" smtClean="0"/>
              <a:t>USBR Method (monthly)</a:t>
            </a:r>
          </a:p>
          <a:p>
            <a:pPr lvl="1"/>
            <a:r>
              <a:rPr lang="en-US" dirty="0" smtClean="0"/>
              <a:t>Maximum per Day, Fraction per Day, SCS NEH4 method (daily) </a:t>
            </a:r>
          </a:p>
          <a:p>
            <a:pPr lvl="1"/>
            <a:endParaRPr lang="en-US" dirty="0" smtClean="0"/>
          </a:p>
          <a:p>
            <a:pPr lvl="1"/>
            <a:endParaRPr lang="en-US" dirty="0"/>
          </a:p>
        </p:txBody>
      </p:sp>
      <p:sp>
        <p:nvSpPr>
          <p:cNvPr id="4" name="Title 3"/>
          <p:cNvSpPr>
            <a:spLocks noGrp="1"/>
          </p:cNvSpPr>
          <p:nvPr>
            <p:ph type="title"/>
          </p:nvPr>
        </p:nvSpPr>
        <p:spPr>
          <a:xfrm>
            <a:off x="457200" y="76200"/>
            <a:ext cx="8229600" cy="1143000"/>
          </a:xfrm>
        </p:spPr>
        <p:txBody>
          <a:bodyPr>
            <a:normAutofit/>
          </a:bodyPr>
          <a:lstStyle/>
          <a:p>
            <a:r>
              <a:rPr lang="en-US" dirty="0" smtClean="0">
                <a:solidFill>
                  <a:srgbClr val="FFFF00"/>
                </a:solidFill>
                <a:effectLst>
                  <a:outerShdw blurRad="38100" dist="38100" dir="2700000" algn="tl">
                    <a:srgbClr val="000000">
                      <a:alpha val="43137"/>
                    </a:srgbClr>
                  </a:outerShdw>
                </a:effectLst>
              </a:rPr>
              <a:t>What is StateCU?</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29200"/>
          </a:xfrm>
        </p:spPr>
        <p:txBody>
          <a:bodyPr>
            <a:normAutofit/>
          </a:bodyPr>
          <a:lstStyle/>
          <a:p>
            <a:pPr>
              <a:tabLst>
                <a:tab pos="1941513" algn="l"/>
              </a:tabLst>
            </a:pPr>
            <a:r>
              <a:rPr lang="en-US" sz="3200" dirty="0" smtClean="0"/>
              <a:t>Includes Water Supply-Limited Options</a:t>
            </a:r>
          </a:p>
          <a:p>
            <a:pPr lvl="1">
              <a:tabLst>
                <a:tab pos="1941513" algn="l"/>
              </a:tabLst>
            </a:pPr>
            <a:r>
              <a:rPr lang="en-US" dirty="0" smtClean="0"/>
              <a:t>Includes River Diversions, Well Pumping, Off-Channel Supplies (reservoirs, tail water)</a:t>
            </a:r>
          </a:p>
          <a:p>
            <a:pPr lvl="1">
              <a:tabLst>
                <a:tab pos="1941513" algn="l"/>
              </a:tabLst>
            </a:pPr>
            <a:r>
              <a:rPr lang="en-US" dirty="0" smtClean="0"/>
              <a:t>Considers Conveyance, Application Efficiencies</a:t>
            </a:r>
          </a:p>
          <a:p>
            <a:pPr lvl="1">
              <a:tabLst>
                <a:tab pos="1941513" algn="l"/>
              </a:tabLst>
            </a:pPr>
            <a:r>
              <a:rPr lang="en-US" dirty="0" smtClean="0"/>
              <a:t>Performs On-farm Soil Accounting</a:t>
            </a:r>
          </a:p>
          <a:p>
            <a:r>
              <a:rPr lang="en-US" sz="3200" dirty="0" smtClean="0"/>
              <a:t>Includes Water Rights Options</a:t>
            </a:r>
          </a:p>
          <a:p>
            <a:pPr lvl="1"/>
            <a:r>
              <a:rPr lang="en-US" dirty="0" smtClean="0"/>
              <a:t>Historical CU senior, junior to specific water right (ex. Upper Gunnison CU subordinated to </a:t>
            </a:r>
            <a:r>
              <a:rPr lang="en-US" dirty="0" err="1" smtClean="0"/>
              <a:t>Aspinall</a:t>
            </a:r>
            <a:r>
              <a:rPr lang="en-US" dirty="0" smtClean="0"/>
              <a:t> Unit water right)</a:t>
            </a:r>
          </a:p>
          <a:p>
            <a:pPr lvl="1"/>
            <a:r>
              <a:rPr lang="en-US" dirty="0" smtClean="0"/>
              <a:t>Historical CU senior, junior to daily call</a:t>
            </a:r>
          </a:p>
          <a:p>
            <a:pPr lvl="1"/>
            <a:endParaRPr lang="en-US" dirty="0" smtClean="0"/>
          </a:p>
          <a:p>
            <a:pPr lvl="1"/>
            <a:endParaRPr lang="en-US" dirty="0" smtClean="0"/>
          </a:p>
          <a:p>
            <a:pPr lvl="1"/>
            <a:endParaRPr lang="en-US" dirty="0"/>
          </a:p>
        </p:txBody>
      </p:sp>
      <p:sp>
        <p:nvSpPr>
          <p:cNvPr id="4" name="Title 3"/>
          <p:cNvSpPr>
            <a:spLocks noGrp="1"/>
          </p:cNvSpPr>
          <p:nvPr>
            <p:ph type="title"/>
          </p:nvPr>
        </p:nvSpPr>
        <p:spPr>
          <a:xfrm>
            <a:off x="457200" y="76200"/>
            <a:ext cx="8229600" cy="1143000"/>
          </a:xfrm>
        </p:spPr>
        <p:txBody>
          <a:bodyPr>
            <a:normAutofit/>
          </a:bodyPr>
          <a:lstStyle/>
          <a:p>
            <a:r>
              <a:rPr lang="en-US" dirty="0" smtClean="0">
                <a:solidFill>
                  <a:srgbClr val="FFFF00"/>
                </a:solidFill>
                <a:effectLst>
                  <a:outerShdw blurRad="38100" dist="38100" dir="2700000" algn="tl">
                    <a:srgbClr val="000000">
                      <a:alpha val="43137"/>
                    </a:srgbClr>
                  </a:outerShdw>
                </a:effectLst>
              </a:rPr>
              <a:t>What is StateCU?</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29200"/>
          </a:xfrm>
        </p:spPr>
        <p:txBody>
          <a:bodyPr>
            <a:normAutofit/>
          </a:bodyPr>
          <a:lstStyle/>
          <a:p>
            <a:pPr>
              <a:tabLst>
                <a:tab pos="1941513" algn="l"/>
              </a:tabLst>
            </a:pPr>
            <a:r>
              <a:rPr lang="en-US" sz="3200" dirty="0" smtClean="0"/>
              <a:t>CDSS Need for a Consumptive Use Analysis Tool </a:t>
            </a:r>
          </a:p>
          <a:p>
            <a:pPr>
              <a:tabLst>
                <a:tab pos="1941513" algn="l"/>
              </a:tabLst>
            </a:pPr>
            <a:r>
              <a:rPr lang="en-US" sz="3200" dirty="0" smtClean="0"/>
              <a:t>Need for Tool that could be Applied State-wide</a:t>
            </a:r>
          </a:p>
          <a:p>
            <a:pPr>
              <a:tabLst>
                <a:tab pos="1941513" algn="l"/>
              </a:tabLst>
            </a:pPr>
            <a:r>
              <a:rPr lang="en-US" sz="3200" dirty="0" smtClean="0"/>
              <a:t>Need to Standardize the Approach and Tools Used by CWCB and DWR</a:t>
            </a:r>
          </a:p>
          <a:p>
            <a:pPr lvl="1"/>
            <a:endParaRPr lang="en-US" dirty="0" smtClean="0"/>
          </a:p>
          <a:p>
            <a:pPr lvl="1"/>
            <a:endParaRPr lang="en-US" dirty="0" smtClean="0"/>
          </a:p>
          <a:p>
            <a:pPr lvl="1"/>
            <a:endParaRPr lang="en-US" dirty="0"/>
          </a:p>
        </p:txBody>
      </p:sp>
      <p:sp>
        <p:nvSpPr>
          <p:cNvPr id="4" name="Title 3"/>
          <p:cNvSpPr>
            <a:spLocks noGrp="1"/>
          </p:cNvSpPr>
          <p:nvPr>
            <p:ph type="title"/>
          </p:nvPr>
        </p:nvSpPr>
        <p:spPr>
          <a:xfrm>
            <a:off x="457200" y="76200"/>
            <a:ext cx="8229600" cy="1143000"/>
          </a:xfrm>
        </p:spPr>
        <p:txBody>
          <a:bodyPr>
            <a:normAutofit/>
          </a:bodyPr>
          <a:lstStyle/>
          <a:p>
            <a:r>
              <a:rPr lang="en-US" dirty="0" smtClean="0">
                <a:solidFill>
                  <a:srgbClr val="FFFF00"/>
                </a:solidFill>
                <a:effectLst>
                  <a:outerShdw blurRad="38100" dist="38100" dir="2700000" algn="tl">
                    <a:srgbClr val="000000">
                      <a:alpha val="43137"/>
                    </a:srgbClr>
                  </a:outerShdw>
                </a:effectLst>
              </a:rPr>
              <a:t>Why was StateCU Developed?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29200"/>
          </a:xfrm>
        </p:spPr>
        <p:txBody>
          <a:bodyPr>
            <a:normAutofit/>
          </a:bodyPr>
          <a:lstStyle/>
          <a:p>
            <a:pPr>
              <a:tabLst>
                <a:tab pos="1941513" algn="l"/>
              </a:tabLst>
            </a:pPr>
            <a:r>
              <a:rPr lang="en-US" sz="3200" dirty="0" smtClean="0"/>
              <a:t>Start with Basin-wide Dataset Developed for CDSS</a:t>
            </a:r>
          </a:p>
          <a:p>
            <a:pPr lvl="1">
              <a:tabLst>
                <a:tab pos="1941513" algn="l"/>
              </a:tabLst>
            </a:pPr>
            <a:r>
              <a:rPr lang="en-US" dirty="0" smtClean="0"/>
              <a:t>Use CDSS Estimated Acreages, Efficiencies, AWC for initial estimates of Historical CU for Water Right transfers</a:t>
            </a:r>
          </a:p>
          <a:p>
            <a:pPr lvl="1">
              <a:tabLst>
                <a:tab pos="1941513" algn="l"/>
              </a:tabLst>
            </a:pPr>
            <a:r>
              <a:rPr lang="en-US" dirty="0" smtClean="0"/>
              <a:t>Refine input files (through StateCU GUI) with site-specific or user-supplied detail</a:t>
            </a:r>
          </a:p>
          <a:p>
            <a:pPr>
              <a:tabLst>
                <a:tab pos="1941513" algn="l"/>
              </a:tabLst>
            </a:pPr>
            <a:r>
              <a:rPr lang="en-US" sz="3200" dirty="0" smtClean="0"/>
              <a:t>Use StateCU HydroBase Wizard to build CU analysis directly</a:t>
            </a:r>
          </a:p>
          <a:p>
            <a:pPr lvl="1">
              <a:tabLst>
                <a:tab pos="1941513" algn="l"/>
              </a:tabLst>
            </a:pPr>
            <a:r>
              <a:rPr lang="en-US" dirty="0" smtClean="0"/>
              <a:t>Acreage, Diversion Records, Climate Data</a:t>
            </a:r>
          </a:p>
          <a:p>
            <a:pPr lvl="1"/>
            <a:endParaRPr lang="en-US" dirty="0" smtClean="0"/>
          </a:p>
          <a:p>
            <a:pPr lvl="1"/>
            <a:endParaRPr lang="en-US" dirty="0" smtClean="0"/>
          </a:p>
          <a:p>
            <a:pPr lvl="1"/>
            <a:endParaRPr lang="en-US" dirty="0"/>
          </a:p>
        </p:txBody>
      </p:sp>
      <p:sp>
        <p:nvSpPr>
          <p:cNvPr id="4" name="Title 3"/>
          <p:cNvSpPr>
            <a:spLocks noGrp="1"/>
          </p:cNvSpPr>
          <p:nvPr>
            <p:ph type="title"/>
          </p:nvPr>
        </p:nvSpPr>
        <p:spPr>
          <a:xfrm>
            <a:off x="457200" y="76200"/>
            <a:ext cx="8229600" cy="1143000"/>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How is StateCU Used by Consultants?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FF00"/>
                </a:solidFill>
              </a:rPr>
              <a:t>StateCU</a:t>
            </a:r>
            <a:r>
              <a:rPr lang="en-US" dirty="0" smtClean="0">
                <a:solidFill>
                  <a:srgbClr val="FFFF00"/>
                </a:solidFill>
              </a:rPr>
              <a:t> Scenario Wizard</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buClr>
                <a:schemeClr val="tx1"/>
              </a:buClr>
              <a:buSzPct val="78000"/>
            </a:pPr>
            <a:r>
              <a:rPr lang="en-US" dirty="0" smtClean="0"/>
              <a:t>The </a:t>
            </a:r>
            <a:r>
              <a:rPr lang="en-US" dirty="0" err="1" smtClean="0"/>
              <a:t>StateCU</a:t>
            </a:r>
            <a:r>
              <a:rPr lang="en-US" dirty="0" smtClean="0"/>
              <a:t> Scenario Wizard is an interactive tool that guides the user step-by-step through the development of a new monthly scenario and pulls required input data directly from </a:t>
            </a:r>
            <a:r>
              <a:rPr lang="en-US" dirty="0" err="1" smtClean="0"/>
              <a:t>HydroBase</a:t>
            </a:r>
            <a:r>
              <a:rPr lang="en-US" dirty="0" smtClean="0"/>
              <a:t> through an internet connection. </a:t>
            </a:r>
          </a:p>
          <a:p>
            <a:endParaRPr lang="en-US" dirty="0" smtClean="0"/>
          </a:p>
          <a:p>
            <a:pPr>
              <a:buClr>
                <a:srgbClr val="FFFFFF"/>
              </a:buClr>
            </a:pPr>
            <a:r>
              <a:rPr lang="en-US" dirty="0" smtClean="0"/>
              <a:t>The </a:t>
            </a:r>
            <a:r>
              <a:rPr lang="en-US" dirty="0" err="1" smtClean="0"/>
              <a:t>StateCU</a:t>
            </a:r>
            <a:r>
              <a:rPr lang="en-US" dirty="0" smtClean="0"/>
              <a:t> Scenario Wizard can be used to create a new monthly </a:t>
            </a:r>
            <a:r>
              <a:rPr lang="en-US" i="1" dirty="0" smtClean="0"/>
              <a:t>Climate Station Scenario</a:t>
            </a:r>
            <a:r>
              <a:rPr lang="en-US" dirty="0" smtClean="0"/>
              <a:t> or a </a:t>
            </a:r>
            <a:r>
              <a:rPr lang="en-US" i="1" dirty="0" smtClean="0"/>
              <a:t>Structure Scenario</a:t>
            </a:r>
            <a:r>
              <a:rPr lang="en-US" dirty="0" smtClean="0"/>
              <a:t>.  Required data (e.g. climate data, diversion records, crop characteristics) is pulled directly from </a:t>
            </a:r>
            <a:r>
              <a:rPr lang="en-US" dirty="0" err="1" smtClean="0"/>
              <a:t>HydroBase</a:t>
            </a:r>
            <a:r>
              <a:rPr lang="en-US" dirty="0" smtClean="0"/>
              <a:t> via an active internet connection and formatted into the correct input files.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FF00"/>
                </a:solidFill>
              </a:rPr>
              <a:t>StateCU</a:t>
            </a:r>
            <a:r>
              <a:rPr lang="en-US" dirty="0" smtClean="0">
                <a:solidFill>
                  <a:srgbClr val="FFFF00"/>
                </a:solidFill>
              </a:rPr>
              <a:t> Scenario Wizard</a:t>
            </a:r>
            <a:endParaRPr lang="en-US" dirty="0">
              <a:solidFill>
                <a:srgbClr val="FFFF00"/>
              </a:solidFill>
            </a:endParaRPr>
          </a:p>
        </p:txBody>
      </p:sp>
      <p:pic>
        <p:nvPicPr>
          <p:cNvPr id="1026" name="Picture 2"/>
          <p:cNvPicPr>
            <a:picLocks noChangeAspect="1" noChangeArrowheads="1"/>
          </p:cNvPicPr>
          <p:nvPr/>
        </p:nvPicPr>
        <p:blipFill>
          <a:blip r:embed="rId2" cstate="print"/>
          <a:srcRect/>
          <a:stretch>
            <a:fillRect/>
          </a:stretch>
        </p:blipFill>
        <p:spPr bwMode="auto">
          <a:xfrm>
            <a:off x="685800" y="1676400"/>
            <a:ext cx="7391400" cy="4724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391400" cy="944562"/>
          </a:xfrm>
        </p:spPr>
        <p:txBody>
          <a:bodyPr/>
          <a:lstStyle/>
          <a:p>
            <a:r>
              <a:rPr lang="en-US" dirty="0" err="1" smtClean="0">
                <a:solidFill>
                  <a:srgbClr val="FFFF00"/>
                </a:solidFill>
              </a:rPr>
              <a:t>StateCU</a:t>
            </a:r>
            <a:r>
              <a:rPr lang="en-US" dirty="0" smtClean="0">
                <a:solidFill>
                  <a:srgbClr val="FFFF00"/>
                </a:solidFill>
              </a:rPr>
              <a:t> Scenario Wizard</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990600" y="762000"/>
            <a:ext cx="6891762" cy="3657600"/>
          </a:xfrm>
          <a:prstGeom prst="rect">
            <a:avLst/>
          </a:prstGeom>
          <a:noFill/>
          <a:ln w="9525">
            <a:noFill/>
            <a:miter lim="800000"/>
            <a:headEnd/>
            <a:tailEnd/>
          </a:ln>
        </p:spPr>
      </p:pic>
      <p:pic>
        <p:nvPicPr>
          <p:cNvPr id="77826" name="Picture 2"/>
          <p:cNvPicPr>
            <a:picLocks noChangeAspect="1" noChangeArrowheads="1"/>
          </p:cNvPicPr>
          <p:nvPr/>
        </p:nvPicPr>
        <p:blipFill>
          <a:blip r:embed="rId3" cstate="print"/>
          <a:srcRect/>
          <a:stretch>
            <a:fillRect/>
          </a:stretch>
        </p:blipFill>
        <p:spPr bwMode="auto">
          <a:xfrm>
            <a:off x="3124200" y="4061040"/>
            <a:ext cx="4810579" cy="25683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981200"/>
            <a:ext cx="8229600" cy="1143000"/>
          </a:xfrm>
        </p:spPr>
        <p:txBody>
          <a:bodyPr/>
          <a:lstStyle/>
          <a:p>
            <a:r>
              <a:rPr lang="en-US" b="1" dirty="0" smtClean="0">
                <a:solidFill>
                  <a:srgbClr val="FFFF00"/>
                </a:solidFill>
              </a:rPr>
              <a:t>CDSS Goal</a:t>
            </a:r>
            <a:endParaRPr lang="en-US" b="1" dirty="0">
              <a:solidFill>
                <a:srgbClr val="FFFF00"/>
              </a:solidFill>
            </a:endParaRPr>
          </a:p>
        </p:txBody>
      </p:sp>
      <p:sp>
        <p:nvSpPr>
          <p:cNvPr id="5123" name="Rectangle 3"/>
          <p:cNvSpPr>
            <a:spLocks noGrp="1" noChangeArrowheads="1"/>
          </p:cNvSpPr>
          <p:nvPr>
            <p:ph idx="1"/>
          </p:nvPr>
        </p:nvSpPr>
        <p:spPr>
          <a:xfrm>
            <a:off x="533400" y="3124200"/>
            <a:ext cx="8229600" cy="2362200"/>
          </a:xfrm>
        </p:spPr>
        <p:txBody>
          <a:bodyPr>
            <a:noAutofit/>
          </a:bodyPr>
          <a:lstStyle/>
          <a:p>
            <a:pPr>
              <a:buFontTx/>
              <a:buNone/>
            </a:pPr>
            <a:r>
              <a:rPr lang="en-US" sz="3600" b="1" dirty="0"/>
              <a:t>	“</a:t>
            </a:r>
            <a:r>
              <a:rPr lang="en-US" sz="3600" b="1" i="1" dirty="0"/>
              <a:t>Provide the capability to develop credible information on which to base informed decisions concerning water resource management issues.</a:t>
            </a:r>
            <a:r>
              <a:rPr lang="en-US" sz="3600" b="1" dirty="0"/>
              <a:t>”</a:t>
            </a:r>
          </a:p>
          <a:p>
            <a:pPr>
              <a:buFontTx/>
              <a:buNone/>
            </a:pPr>
            <a:endParaRPr lang="en-US" sz="3600" b="1" dirty="0"/>
          </a:p>
          <a:p>
            <a:pPr>
              <a:buFontTx/>
              <a:buNone/>
            </a:pPr>
            <a:r>
              <a:rPr lang="en-US" sz="3600" dirty="0"/>
              <a:t>	</a:t>
            </a:r>
          </a:p>
          <a:p>
            <a:pPr lvl="1"/>
            <a:endParaRPr lang="en-US" sz="3600" dirty="0"/>
          </a:p>
        </p:txBody>
      </p:sp>
      <p:pic>
        <p:nvPicPr>
          <p:cNvPr id="4" name="Picture 3"/>
          <p:cNvPicPr>
            <a:picLocks noChangeAspect="1" noChangeArrowheads="1"/>
          </p:cNvPicPr>
          <p:nvPr/>
        </p:nvPicPr>
        <p:blipFill>
          <a:blip r:embed="rId3" cstate="print"/>
          <a:srcRect l="696" t="19740" r="55444" b="67428"/>
          <a:stretch>
            <a:fillRect/>
          </a:stretch>
        </p:blipFill>
        <p:spPr bwMode="auto">
          <a:xfrm>
            <a:off x="1066800" y="381000"/>
            <a:ext cx="7391400" cy="14478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err="1" smtClean="0">
                <a:solidFill>
                  <a:srgbClr val="FFFF00"/>
                </a:solidFill>
              </a:rPr>
              <a:t>StateCU</a:t>
            </a:r>
            <a:r>
              <a:rPr lang="en-US" dirty="0" smtClean="0">
                <a:solidFill>
                  <a:srgbClr val="FFFF00"/>
                </a:solidFill>
              </a:rPr>
              <a:t> Scenario Wizard</a:t>
            </a:r>
            <a:endParaRPr lang="en-US" dirty="0"/>
          </a:p>
        </p:txBody>
      </p:sp>
      <p:sp>
        <p:nvSpPr>
          <p:cNvPr id="6" name="Rectangle 5"/>
          <p:cNvSpPr/>
          <p:nvPr/>
        </p:nvSpPr>
        <p:spPr>
          <a:xfrm>
            <a:off x="457200" y="990600"/>
            <a:ext cx="7620000" cy="830997"/>
          </a:xfrm>
          <a:prstGeom prst="rect">
            <a:avLst/>
          </a:prstGeom>
        </p:spPr>
        <p:txBody>
          <a:bodyPr wrap="square">
            <a:spAutoFit/>
          </a:bodyPr>
          <a:lstStyle/>
          <a:p>
            <a:r>
              <a:rPr lang="en-US" sz="1600" dirty="0" smtClean="0">
                <a:solidFill>
                  <a:srgbClr val="FFFF00"/>
                </a:solidFill>
              </a:rPr>
              <a:t>Climate stations, and their climate data, that are currently loaded in </a:t>
            </a:r>
            <a:r>
              <a:rPr lang="en-US" sz="1600" dirty="0" err="1" smtClean="0">
                <a:solidFill>
                  <a:srgbClr val="FFFF00"/>
                </a:solidFill>
              </a:rPr>
              <a:t>HydroBase</a:t>
            </a:r>
            <a:r>
              <a:rPr lang="en-US" sz="1600" dirty="0" smtClean="0">
                <a:solidFill>
                  <a:srgbClr val="FFFF00"/>
                </a:solidFill>
              </a:rPr>
              <a:t> are the only stations available for inclusion in the scenario through the Wizard.  The user can either search by the name of the climate station or by the ID. </a:t>
            </a:r>
            <a:endParaRPr lang="en-US" sz="1600" dirty="0">
              <a:solidFill>
                <a:srgbClr val="FFFF00"/>
              </a:solidFill>
            </a:endParaRPr>
          </a:p>
        </p:txBody>
      </p:sp>
      <p:pic>
        <p:nvPicPr>
          <p:cNvPr id="76805" name="Picture 5"/>
          <p:cNvPicPr>
            <a:picLocks noChangeAspect="1" noChangeArrowheads="1"/>
          </p:cNvPicPr>
          <p:nvPr/>
        </p:nvPicPr>
        <p:blipFill>
          <a:blip r:embed="rId2" cstate="print"/>
          <a:srcRect/>
          <a:stretch>
            <a:fillRect/>
          </a:stretch>
        </p:blipFill>
        <p:spPr bwMode="auto">
          <a:xfrm>
            <a:off x="1143000" y="1905000"/>
            <a:ext cx="6181725" cy="3190875"/>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4191000" y="4678833"/>
            <a:ext cx="3200400" cy="217916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868362"/>
          </a:xfrm>
        </p:spPr>
        <p:txBody>
          <a:bodyPr/>
          <a:lstStyle/>
          <a:p>
            <a:r>
              <a:rPr lang="en-US" dirty="0" err="1" smtClean="0">
                <a:solidFill>
                  <a:srgbClr val="FFFF00"/>
                </a:solidFill>
              </a:rPr>
              <a:t>StateCU</a:t>
            </a:r>
            <a:r>
              <a:rPr lang="en-US" dirty="0" smtClean="0">
                <a:solidFill>
                  <a:srgbClr val="FFFF00"/>
                </a:solidFill>
              </a:rPr>
              <a:t> Scenario Wizard</a:t>
            </a:r>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762000" y="1676400"/>
            <a:ext cx="7860017" cy="3714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StateCU</a:t>
            </a:r>
            <a:r>
              <a:rPr lang="en-US" dirty="0" smtClean="0">
                <a:solidFill>
                  <a:srgbClr val="FFFF00"/>
                </a:solidFill>
              </a:rPr>
              <a:t> Scenario Wizard</a:t>
            </a:r>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1371600" y="1295400"/>
            <a:ext cx="6655083" cy="3738928"/>
          </a:xfrm>
          <a:prstGeom prst="rect">
            <a:avLst/>
          </a:prstGeom>
          <a:noFill/>
          <a:ln w="9525">
            <a:noFill/>
            <a:miter lim="800000"/>
            <a:headEnd/>
            <a:tailEnd/>
          </a:ln>
        </p:spPr>
      </p:pic>
      <p:sp>
        <p:nvSpPr>
          <p:cNvPr id="6" name="Rectangle 5"/>
          <p:cNvSpPr/>
          <p:nvPr/>
        </p:nvSpPr>
        <p:spPr>
          <a:xfrm>
            <a:off x="1066800" y="5380672"/>
            <a:ext cx="7239000" cy="923330"/>
          </a:xfrm>
          <a:prstGeom prst="rect">
            <a:avLst/>
          </a:prstGeom>
        </p:spPr>
        <p:txBody>
          <a:bodyPr wrap="square">
            <a:spAutoFit/>
          </a:bodyPr>
          <a:lstStyle/>
          <a:p>
            <a:r>
              <a:rPr lang="en-US" dirty="0" smtClean="0">
                <a:solidFill>
                  <a:srgbClr val="FFFF00"/>
                </a:solidFill>
              </a:rPr>
              <a:t>Several parameters and modeling options are not specifically input by the user into the Wizard, rather it is the responsibility of the user to review and edit these parameters through the GUI.</a:t>
            </a:r>
            <a:endParaRPr lang="en-US"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StateCU</a:t>
            </a:r>
            <a:r>
              <a:rPr lang="en-US" dirty="0" smtClean="0">
                <a:solidFill>
                  <a:srgbClr val="FFFF00"/>
                </a:solidFill>
              </a:rPr>
              <a:t> Scenario Wizard</a:t>
            </a:r>
            <a:endParaRPr lang="en-US" dirty="0"/>
          </a:p>
        </p:txBody>
      </p:sp>
      <p:pic>
        <p:nvPicPr>
          <p:cNvPr id="80898" name="Picture 2"/>
          <p:cNvPicPr>
            <a:picLocks noChangeAspect="1" noChangeArrowheads="1"/>
          </p:cNvPicPr>
          <p:nvPr/>
        </p:nvPicPr>
        <p:blipFill>
          <a:blip r:embed="rId2" cstate="print"/>
          <a:srcRect/>
          <a:stretch>
            <a:fillRect/>
          </a:stretch>
        </p:blipFill>
        <p:spPr bwMode="auto">
          <a:xfrm>
            <a:off x="1447800" y="1676400"/>
            <a:ext cx="5604104" cy="4191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solidFill>
                  <a:srgbClr val="FFFF00"/>
                </a:solidFill>
              </a:rPr>
              <a:t>Contacts</a:t>
            </a:r>
          </a:p>
        </p:txBody>
      </p:sp>
      <p:sp>
        <p:nvSpPr>
          <p:cNvPr id="91139" name="Rectangle 3"/>
          <p:cNvSpPr>
            <a:spLocks noGrp="1" noChangeArrowheads="1"/>
          </p:cNvSpPr>
          <p:nvPr>
            <p:ph type="body" sz="half" idx="1"/>
          </p:nvPr>
        </p:nvSpPr>
        <p:spPr>
          <a:xfrm>
            <a:off x="457200" y="1600200"/>
            <a:ext cx="8229600" cy="4525963"/>
          </a:xfrm>
        </p:spPr>
        <p:txBody>
          <a:bodyPr/>
          <a:lstStyle/>
          <a:p>
            <a:pPr>
              <a:buFontTx/>
              <a:buNone/>
            </a:pPr>
            <a:r>
              <a:rPr lang="en-US" sz="2800" b="1" dirty="0">
                <a:solidFill>
                  <a:srgbClr val="FFFF00"/>
                </a:solidFill>
              </a:rPr>
              <a:t>Website URL</a:t>
            </a:r>
          </a:p>
          <a:p>
            <a:pPr lvl="1">
              <a:buFontTx/>
              <a:buNone/>
            </a:pPr>
            <a:r>
              <a:rPr lang="en-US" sz="2400" b="1" dirty="0">
                <a:solidFill>
                  <a:srgbClr val="FFFF00"/>
                </a:solidFill>
              </a:rPr>
              <a:t>cdss.state.co.us</a:t>
            </a:r>
          </a:p>
          <a:p>
            <a:pPr lvl="1">
              <a:buFontTx/>
              <a:buNone/>
            </a:pPr>
            <a:endParaRPr lang="en-US" sz="2400" b="1" dirty="0">
              <a:solidFill>
                <a:schemeClr val="bg1"/>
              </a:solidFill>
            </a:endParaRPr>
          </a:p>
          <a:p>
            <a:pPr>
              <a:buFontTx/>
              <a:buNone/>
            </a:pPr>
            <a:r>
              <a:rPr lang="en-US" sz="2400" b="1" dirty="0">
                <a:solidFill>
                  <a:srgbClr val="FFFF00"/>
                </a:solidFill>
              </a:rPr>
              <a:t>Ray Alvarado – </a:t>
            </a:r>
            <a:r>
              <a:rPr lang="en-US" sz="2400" b="1" dirty="0" smtClean="0">
                <a:solidFill>
                  <a:srgbClr val="FFFF00"/>
                </a:solidFill>
              </a:rPr>
              <a:t>CWCB Water Information Section Chief</a:t>
            </a:r>
            <a:endParaRPr lang="en-US" sz="2400" b="1" dirty="0">
              <a:solidFill>
                <a:srgbClr val="FFFF00"/>
              </a:solidFill>
            </a:endParaRPr>
          </a:p>
          <a:p>
            <a:pPr lvl="1">
              <a:buFontTx/>
              <a:buNone/>
            </a:pPr>
            <a:r>
              <a:rPr lang="en-US" sz="2400" b="1" dirty="0">
                <a:solidFill>
                  <a:srgbClr val="FFFF00"/>
                </a:solidFill>
                <a:hlinkClick r:id="rId3"/>
              </a:rPr>
              <a:t>ray.alvarado@state.co.us</a:t>
            </a:r>
            <a:endParaRPr lang="en-US" sz="2400" b="1" dirty="0">
              <a:solidFill>
                <a:srgbClr val="FFFF00"/>
              </a:solidFill>
            </a:endParaRPr>
          </a:p>
          <a:p>
            <a:pPr lvl="1">
              <a:buFontTx/>
              <a:buNone/>
            </a:pPr>
            <a:r>
              <a:rPr lang="en-US" sz="2400" b="1" dirty="0" smtClean="0">
                <a:solidFill>
                  <a:srgbClr val="FFFF00"/>
                </a:solidFill>
              </a:rPr>
              <a:t>303.866.3441</a:t>
            </a:r>
            <a:endParaRPr lang="en-US" sz="2400" b="1" dirty="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2971800"/>
            <a:ext cx="8001000" cy="1754326"/>
          </a:xfrm>
          <a:prstGeom prst="rect">
            <a:avLst/>
          </a:prstGeom>
          <a:noFill/>
        </p:spPr>
        <p:txBody>
          <a:bodyPr wrap="square" rtlCol="0">
            <a:spAutoFit/>
          </a:bodyPr>
          <a:lstStyle/>
          <a:p>
            <a:pPr algn="ctr"/>
            <a:r>
              <a:rPr lang="en-US" sz="3600" dirty="0" smtClean="0">
                <a:solidFill>
                  <a:srgbClr val="FFFF00"/>
                </a:solidFill>
              </a:rPr>
              <a:t>How does Colorado’s Decision Support System Help Colorado Water Planners use the Best Science?</a:t>
            </a:r>
            <a:endParaRPr lang="en-US" sz="3600" dirty="0">
              <a:solidFill>
                <a:srgbClr val="FFFF00"/>
              </a:solidFill>
            </a:endParaRPr>
          </a:p>
        </p:txBody>
      </p:sp>
      <p:pic>
        <p:nvPicPr>
          <p:cNvPr id="5" name="Picture 4"/>
          <p:cNvPicPr>
            <a:picLocks noChangeAspect="1" noChangeArrowheads="1"/>
          </p:cNvPicPr>
          <p:nvPr/>
        </p:nvPicPr>
        <p:blipFill>
          <a:blip r:embed="rId3" cstate="print"/>
          <a:srcRect l="696" t="19740" r="55444" b="67428"/>
          <a:stretch>
            <a:fillRect/>
          </a:stretch>
        </p:blipFill>
        <p:spPr bwMode="auto">
          <a:xfrm>
            <a:off x="1066800" y="381000"/>
            <a:ext cx="7391400" cy="14478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1143000"/>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rPr>
              <a:t>Colorado Water Rights and Supply Planning Background</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2057400"/>
            <a:ext cx="8229600" cy="4495800"/>
          </a:xfrm>
        </p:spPr>
        <p:txBody>
          <a:bodyPr>
            <a:normAutofit/>
          </a:bodyPr>
          <a:lstStyle/>
          <a:p>
            <a:r>
              <a:rPr lang="en-US" sz="3200" dirty="0" smtClean="0"/>
              <a:t>Water right changes require extended period analysis of historical crop CU </a:t>
            </a:r>
            <a:br>
              <a:rPr lang="en-US" sz="3200" dirty="0" smtClean="0"/>
            </a:br>
            <a:r>
              <a:rPr lang="en-US" sz="3200" dirty="0" smtClean="0"/>
              <a:t>(~ 50 years)</a:t>
            </a:r>
            <a:br>
              <a:rPr lang="en-US" sz="3200" dirty="0" smtClean="0"/>
            </a:br>
            <a:endParaRPr lang="en-US" sz="3200" dirty="0" smtClean="0"/>
          </a:p>
          <a:p>
            <a:r>
              <a:rPr lang="en-US" sz="3200" dirty="0" smtClean="0"/>
              <a:t>Planners make decisions based on long-term hydrology and climate data that represents wet, dry, hot, cool periods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29200"/>
          </a:xfrm>
        </p:spPr>
        <p:txBody>
          <a:bodyPr>
            <a:normAutofit lnSpcReduction="10000"/>
          </a:bodyPr>
          <a:lstStyle/>
          <a:p>
            <a:r>
              <a:rPr lang="en-US" sz="3200" dirty="0" smtClean="0"/>
              <a:t>Higher elevations and western slope areas do not have climate stations recording daily data required for methods incorporating better science </a:t>
            </a:r>
            <a:br>
              <a:rPr lang="en-US" sz="3200" dirty="0" smtClean="0"/>
            </a:br>
            <a:r>
              <a:rPr lang="en-US" sz="3200" dirty="0" smtClean="0"/>
              <a:t>(ex. ASCE Penman)</a:t>
            </a:r>
          </a:p>
          <a:p>
            <a:r>
              <a:rPr lang="en-US" sz="3200" dirty="0" smtClean="0"/>
              <a:t>Daily data required for detailed methods in other areas of the State only available in recent periods</a:t>
            </a:r>
          </a:p>
          <a:p>
            <a:r>
              <a:rPr lang="en-US" sz="3200" dirty="0" smtClean="0"/>
              <a:t>Historical satellite imagery may not be available for Energy-Balance Methods</a:t>
            </a:r>
            <a:endParaRPr lang="en-US" sz="3200" dirty="0"/>
          </a:p>
        </p:txBody>
      </p:sp>
      <p:sp>
        <p:nvSpPr>
          <p:cNvPr id="4" name="Title 3"/>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Colorado Limitations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0"/>
            <a:ext cx="8229600" cy="1828800"/>
          </a:xfrm>
        </p:spPr>
        <p:txBody>
          <a:bodyPr>
            <a:normAutofit/>
          </a:bodyPr>
          <a:lstStyle/>
          <a:p>
            <a:pPr>
              <a:buNone/>
            </a:pPr>
            <a:r>
              <a:rPr lang="en-US" sz="3600" dirty="0" smtClean="0"/>
              <a:t>Colorado’s Decision Support System helps mitigate limitations of those monthly methods</a:t>
            </a:r>
            <a:endParaRPr lang="en-US" sz="3600" dirty="0"/>
          </a:p>
        </p:txBody>
      </p:sp>
      <p:sp>
        <p:nvSpPr>
          <p:cNvPr id="4" name="Rectangle 3"/>
          <p:cNvSpPr/>
          <p:nvPr/>
        </p:nvSpPr>
        <p:spPr>
          <a:xfrm>
            <a:off x="3352800" y="3733800"/>
            <a:ext cx="2621230" cy="707886"/>
          </a:xfrm>
          <a:prstGeom prst="rect">
            <a:avLst/>
          </a:prstGeom>
        </p:spPr>
        <p:txBody>
          <a:bodyPr wrap="none">
            <a:spAutoFit/>
          </a:bodyPr>
          <a:lstStyle/>
          <a:p>
            <a:r>
              <a:rPr lang="en-US" sz="4000" b="1" dirty="0" smtClean="0">
                <a:solidFill>
                  <a:srgbClr val="FFFF00"/>
                </a:solidFill>
                <a:effectLst>
                  <a:outerShdw blurRad="38100" dist="38100" dir="2700000" algn="tl">
                    <a:srgbClr val="000000">
                      <a:alpha val="43137"/>
                    </a:srgbClr>
                  </a:outerShdw>
                </a:effectLst>
                <a:latin typeface="+mj-lt"/>
              </a:rPr>
              <a:t>However:</a:t>
            </a:r>
            <a:endParaRPr lang="en-US" sz="4000" dirty="0">
              <a:effectLst>
                <a:outerShdw blurRad="38100" dist="38100" dir="2700000" algn="tl">
                  <a:srgbClr val="000000">
                    <a:alpha val="43137"/>
                  </a:srgbClr>
                </a:outerShdw>
              </a:effectLst>
              <a:latin typeface="+mj-lt"/>
            </a:endParaRPr>
          </a:p>
        </p:txBody>
      </p:sp>
      <p:sp>
        <p:nvSpPr>
          <p:cNvPr id="6" name="Content Placeholder 4"/>
          <p:cNvSpPr txBox="1">
            <a:spLocks/>
          </p:cNvSpPr>
          <p:nvPr/>
        </p:nvSpPr>
        <p:spPr>
          <a:xfrm>
            <a:off x="457200" y="1219200"/>
            <a:ext cx="8229600" cy="25146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Colorado water right consultants and water planners rely heavily on less data intensive monthly methods, generally </a:t>
            </a:r>
            <a:r>
              <a:rPr kumimoji="0" lang="en-US" sz="3600" b="0" i="0" u="none" strike="noStrike" kern="1200" cap="none" spc="0" normalizeH="0" baseline="0" noProof="0" dirty="0" err="1" smtClean="0">
                <a:ln>
                  <a:noFill/>
                </a:ln>
                <a:solidFill>
                  <a:schemeClr val="tx1"/>
                </a:solidFill>
                <a:effectLst/>
                <a:uLnTx/>
                <a:uFillTx/>
                <a:latin typeface="+mn-lt"/>
                <a:ea typeface="+mn-ea"/>
                <a:cs typeface="+mn-cs"/>
              </a:rPr>
              <a:t>Blaney-Criddle</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3048000" y="304800"/>
            <a:ext cx="3265638" cy="707886"/>
          </a:xfrm>
          <a:prstGeom prst="rect">
            <a:avLst/>
          </a:prstGeom>
        </p:spPr>
        <p:txBody>
          <a:bodyPr wrap="none">
            <a:spAutoFit/>
          </a:bodyPr>
          <a:lstStyle/>
          <a:p>
            <a:r>
              <a:rPr lang="en-US" sz="4000" b="1" dirty="0" smtClean="0">
                <a:solidFill>
                  <a:srgbClr val="FFFF00"/>
                </a:solidFill>
                <a:effectLst>
                  <a:outerShdw blurRad="38100" dist="38100" dir="2700000" algn="tl">
                    <a:srgbClr val="000000">
                      <a:alpha val="43137"/>
                    </a:srgbClr>
                  </a:outerShdw>
                </a:effectLst>
                <a:latin typeface="+mj-lt"/>
              </a:rPr>
              <a:t>As a Result:</a:t>
            </a:r>
            <a:endParaRPr lang="en-US" sz="4000"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715072"/>
            <a:ext cx="8229600" cy="5029200"/>
          </a:xfrm>
        </p:spPr>
        <p:txBody>
          <a:bodyPr>
            <a:normAutofit lnSpcReduction="10000"/>
          </a:bodyPr>
          <a:lstStyle/>
          <a:p>
            <a:r>
              <a:rPr lang="en-US" sz="3200" dirty="0" smtClean="0"/>
              <a:t>State-wide Irrigated Acreage Assessments </a:t>
            </a:r>
          </a:p>
          <a:p>
            <a:pPr lvl="1"/>
            <a:r>
              <a:rPr lang="en-US" dirty="0" smtClean="0"/>
              <a:t>Crop Type</a:t>
            </a:r>
          </a:p>
          <a:p>
            <a:pPr lvl="1"/>
            <a:r>
              <a:rPr lang="en-US" dirty="0" smtClean="0"/>
              <a:t>Irrigation Method</a:t>
            </a:r>
          </a:p>
          <a:p>
            <a:pPr lvl="1"/>
            <a:r>
              <a:rPr lang="en-US" dirty="0" smtClean="0"/>
              <a:t>Source (Ditch and/or Well)</a:t>
            </a:r>
          </a:p>
          <a:p>
            <a:pPr lvl="1"/>
            <a:r>
              <a:rPr lang="en-US" dirty="0" smtClean="0"/>
              <a:t>Goal 5-year Snapshots</a:t>
            </a:r>
          </a:p>
          <a:p>
            <a:pPr lvl="1"/>
            <a:r>
              <a:rPr lang="en-US" dirty="0" smtClean="0"/>
              <a:t>GIS and Stored in HydroBase</a:t>
            </a:r>
          </a:p>
          <a:p>
            <a:pPr lvl="1"/>
            <a:endParaRPr lang="en-US" dirty="0" smtClean="0"/>
          </a:p>
          <a:p>
            <a:r>
              <a:rPr lang="en-US" sz="3200" dirty="0" smtClean="0"/>
              <a:t>Water Supply Data</a:t>
            </a:r>
          </a:p>
          <a:p>
            <a:pPr lvl="1"/>
            <a:r>
              <a:rPr lang="en-US" dirty="0" smtClean="0"/>
              <a:t>Daily Diversion Records, Pumping Data</a:t>
            </a:r>
          </a:p>
          <a:p>
            <a:pPr lvl="1"/>
            <a:r>
              <a:rPr lang="en-US" dirty="0" smtClean="0"/>
              <a:t>Stored in HydroBase</a:t>
            </a:r>
            <a:endParaRPr lang="en-US" dirty="0"/>
          </a:p>
        </p:txBody>
      </p:sp>
      <p:sp>
        <p:nvSpPr>
          <p:cNvPr id="4" name="Title 3"/>
          <p:cNvSpPr>
            <a:spLocks noGrp="1"/>
          </p:cNvSpPr>
          <p:nvPr>
            <p:ph type="title"/>
          </p:nvPr>
        </p:nvSpPr>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CDSS – Development and Management of “Best Data”</a:t>
            </a:r>
            <a:endParaRPr lang="en-US" dirty="0"/>
          </a:p>
        </p:txBody>
      </p:sp>
      <p:pic>
        <p:nvPicPr>
          <p:cNvPr id="6" name="Picture 4" descr="ServiceAreacCloseUp"/>
          <p:cNvPicPr>
            <a:picLocks noChangeAspect="1" noChangeArrowheads="1"/>
          </p:cNvPicPr>
          <p:nvPr/>
        </p:nvPicPr>
        <p:blipFill>
          <a:blip r:embed="rId3" cstate="print"/>
          <a:srcRect/>
          <a:stretch>
            <a:fillRect/>
          </a:stretch>
        </p:blipFill>
        <p:spPr bwMode="auto">
          <a:xfrm>
            <a:off x="5334000" y="2324672"/>
            <a:ext cx="3581400" cy="29845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029200"/>
          </a:xfrm>
        </p:spPr>
        <p:txBody>
          <a:bodyPr>
            <a:normAutofit/>
          </a:bodyPr>
          <a:lstStyle/>
          <a:p>
            <a:r>
              <a:rPr lang="en-US" sz="3200" dirty="0" smtClean="0"/>
              <a:t>Climate Data “Managed” in HydroBase</a:t>
            </a:r>
          </a:p>
          <a:p>
            <a:pPr lvl="1"/>
            <a:r>
              <a:rPr lang="en-US" dirty="0" smtClean="0"/>
              <a:t>NOAA Stations</a:t>
            </a:r>
          </a:p>
          <a:p>
            <a:pPr lvl="1"/>
            <a:r>
              <a:rPr lang="en-US" dirty="0" err="1" smtClean="0"/>
              <a:t>CoAgMet</a:t>
            </a:r>
            <a:r>
              <a:rPr lang="en-US" dirty="0" smtClean="0"/>
              <a:t> Stations</a:t>
            </a:r>
          </a:p>
          <a:p>
            <a:pPr lvl="1"/>
            <a:endParaRPr lang="en-US" dirty="0" smtClean="0"/>
          </a:p>
          <a:p>
            <a:r>
              <a:rPr lang="en-US" sz="3200" dirty="0" smtClean="0"/>
              <a:t>Planning-Level Estimates </a:t>
            </a:r>
          </a:p>
          <a:p>
            <a:pPr lvl="1"/>
            <a:r>
              <a:rPr lang="en-US" dirty="0" smtClean="0"/>
              <a:t>Specific Conveyance Efficiencies</a:t>
            </a:r>
          </a:p>
          <a:p>
            <a:pPr lvl="1"/>
            <a:r>
              <a:rPr lang="en-US" dirty="0" smtClean="0"/>
              <a:t>Maximum Application Efficiencies</a:t>
            </a:r>
          </a:p>
          <a:p>
            <a:pPr lvl="1"/>
            <a:r>
              <a:rPr lang="en-US" dirty="0" smtClean="0"/>
              <a:t>Available Water Content</a:t>
            </a:r>
          </a:p>
          <a:p>
            <a:pPr lvl="1"/>
            <a:r>
              <a:rPr lang="en-US" dirty="0" smtClean="0"/>
              <a:t>Technical Documents Describing Estimate Procedures and Results</a:t>
            </a:r>
          </a:p>
          <a:p>
            <a:pPr lvl="1"/>
            <a:endParaRPr lang="en-US" dirty="0"/>
          </a:p>
        </p:txBody>
      </p:sp>
      <p:sp>
        <p:nvSpPr>
          <p:cNvPr id="4" name="Title 3"/>
          <p:cNvSpPr>
            <a:spLocks noGrp="1"/>
          </p:cNvSpPr>
          <p:nvPr>
            <p:ph type="title"/>
          </p:nvPr>
        </p:nvSpPr>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CDSS – Development and Management of “Best Data”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6" name="Line 42"/>
          <p:cNvSpPr>
            <a:spLocks noChangeShapeType="1"/>
          </p:cNvSpPr>
          <p:nvPr/>
        </p:nvSpPr>
        <p:spPr bwMode="auto">
          <a:xfrm>
            <a:off x="6977936" y="3819331"/>
            <a:ext cx="533400" cy="0"/>
          </a:xfrm>
          <a:prstGeom prst="line">
            <a:avLst/>
          </a:prstGeom>
          <a:noFill/>
          <a:ln w="19050">
            <a:solidFill>
              <a:schemeClr val="bg1"/>
            </a:solidFill>
            <a:round/>
            <a:headEnd/>
            <a:tailEnd type="triangle" w="lg" len="lg"/>
          </a:ln>
          <a:effectLst/>
        </p:spPr>
        <p:txBody>
          <a:bodyPr/>
          <a:lstStyle/>
          <a:p>
            <a:endParaRPr lang="en-US"/>
          </a:p>
        </p:txBody>
      </p:sp>
      <p:sp>
        <p:nvSpPr>
          <p:cNvPr id="6149" name="Rectangle 5"/>
          <p:cNvSpPr>
            <a:spLocks noGrp="1" noChangeArrowheads="1"/>
          </p:cNvSpPr>
          <p:nvPr>
            <p:ph type="title"/>
          </p:nvPr>
        </p:nvSpPr>
        <p:spPr>
          <a:xfrm>
            <a:off x="457200" y="76200"/>
            <a:ext cx="8229600" cy="1143000"/>
          </a:xfrm>
        </p:spPr>
        <p:txBody>
          <a:bodyPr>
            <a:normAutofit/>
          </a:bodyPr>
          <a:lstStyle/>
          <a:p>
            <a:r>
              <a:rPr lang="en-US" b="1" dirty="0" smtClean="0">
                <a:solidFill>
                  <a:srgbClr val="FFFF00"/>
                </a:solidFill>
              </a:rPr>
              <a:t>CDSS Data-Centered </a:t>
            </a:r>
            <a:r>
              <a:rPr lang="en-US" b="1" dirty="0">
                <a:solidFill>
                  <a:srgbClr val="FFFF00"/>
                </a:solidFill>
              </a:rPr>
              <a:t>Approach</a:t>
            </a:r>
          </a:p>
        </p:txBody>
      </p:sp>
      <p:sp>
        <p:nvSpPr>
          <p:cNvPr id="6172" name="Rectangle 28"/>
          <p:cNvSpPr>
            <a:spLocks noChangeArrowheads="1"/>
          </p:cNvSpPr>
          <p:nvPr/>
        </p:nvSpPr>
        <p:spPr bwMode="auto">
          <a:xfrm>
            <a:off x="3133680" y="3326452"/>
            <a:ext cx="1427163" cy="938213"/>
          </a:xfrm>
          <a:prstGeom prst="rect">
            <a:avLst/>
          </a:prstGeom>
          <a:solidFill>
            <a:srgbClr val="FF9933"/>
          </a:solidFill>
          <a:ln w="9525">
            <a:solidFill>
              <a:schemeClr val="tx1"/>
            </a:solidFill>
            <a:miter lim="800000"/>
            <a:headEnd/>
            <a:tailEnd/>
          </a:ln>
          <a:effectLst/>
        </p:spPr>
        <p:txBody>
          <a:bodyPr wrap="none" anchor="ctr"/>
          <a:lstStyle/>
          <a:p>
            <a:endParaRPr lang="en-US"/>
          </a:p>
        </p:txBody>
      </p:sp>
      <p:sp>
        <p:nvSpPr>
          <p:cNvPr id="6173" name="Line 29"/>
          <p:cNvSpPr>
            <a:spLocks noChangeShapeType="1"/>
          </p:cNvSpPr>
          <p:nvPr/>
        </p:nvSpPr>
        <p:spPr bwMode="auto">
          <a:xfrm>
            <a:off x="6099416" y="2674343"/>
            <a:ext cx="0" cy="381000"/>
          </a:xfrm>
          <a:prstGeom prst="line">
            <a:avLst/>
          </a:prstGeom>
          <a:noFill/>
          <a:ln w="19050">
            <a:solidFill>
              <a:schemeClr val="bg1"/>
            </a:solidFill>
            <a:round/>
            <a:headEnd/>
            <a:tailEnd type="triangle" w="lg" len="lg"/>
          </a:ln>
          <a:effectLst/>
        </p:spPr>
        <p:txBody>
          <a:bodyPr/>
          <a:lstStyle/>
          <a:p>
            <a:endParaRPr lang="en-US"/>
          </a:p>
        </p:txBody>
      </p:sp>
      <p:sp>
        <p:nvSpPr>
          <p:cNvPr id="6174" name="Text Box 30"/>
          <p:cNvSpPr txBox="1">
            <a:spLocks noChangeArrowheads="1"/>
          </p:cNvSpPr>
          <p:nvPr/>
        </p:nvSpPr>
        <p:spPr bwMode="auto">
          <a:xfrm>
            <a:off x="3055893" y="3350265"/>
            <a:ext cx="1600200" cy="825500"/>
          </a:xfrm>
          <a:prstGeom prst="rect">
            <a:avLst/>
          </a:prstGeom>
          <a:noFill/>
          <a:ln w="9525">
            <a:noFill/>
            <a:miter lim="800000"/>
            <a:headEnd/>
            <a:tailEnd/>
          </a:ln>
          <a:effectLst/>
        </p:spPr>
        <p:txBody>
          <a:bodyPr>
            <a:spAutoFit/>
          </a:bodyPr>
          <a:lstStyle/>
          <a:p>
            <a:pPr algn="ctr">
              <a:spcBef>
                <a:spcPct val="50000"/>
              </a:spcBef>
            </a:pPr>
            <a:r>
              <a:rPr lang="en-US" sz="1600" b="1" dirty="0">
                <a:solidFill>
                  <a:schemeClr val="bg1"/>
                </a:solidFill>
              </a:rPr>
              <a:t>Data Management Interfaces</a:t>
            </a:r>
          </a:p>
        </p:txBody>
      </p:sp>
      <p:sp>
        <p:nvSpPr>
          <p:cNvPr id="6175" name="Line 31"/>
          <p:cNvSpPr>
            <a:spLocks noChangeShapeType="1"/>
          </p:cNvSpPr>
          <p:nvPr/>
        </p:nvSpPr>
        <p:spPr bwMode="auto">
          <a:xfrm flipV="1">
            <a:off x="4568780" y="2250127"/>
            <a:ext cx="901700" cy="1371600"/>
          </a:xfrm>
          <a:prstGeom prst="line">
            <a:avLst/>
          </a:prstGeom>
          <a:noFill/>
          <a:ln w="19050">
            <a:solidFill>
              <a:schemeClr val="bg1"/>
            </a:solidFill>
            <a:round/>
            <a:headEnd/>
            <a:tailEnd type="triangle" w="lg" len="lg"/>
          </a:ln>
          <a:effectLst/>
        </p:spPr>
        <p:txBody>
          <a:bodyPr/>
          <a:lstStyle/>
          <a:p>
            <a:endParaRPr lang="en-US"/>
          </a:p>
        </p:txBody>
      </p:sp>
      <p:sp>
        <p:nvSpPr>
          <p:cNvPr id="6176" name="AutoShape 32"/>
          <p:cNvSpPr>
            <a:spLocks noChangeArrowheads="1"/>
          </p:cNvSpPr>
          <p:nvPr/>
        </p:nvSpPr>
        <p:spPr bwMode="auto">
          <a:xfrm>
            <a:off x="5121537" y="1129352"/>
            <a:ext cx="1971675" cy="1528762"/>
          </a:xfrm>
          <a:prstGeom prst="diamond">
            <a:avLst/>
          </a:prstGeom>
          <a:solidFill>
            <a:srgbClr val="FFFF66"/>
          </a:solidFill>
          <a:ln w="9525">
            <a:solidFill>
              <a:schemeClr val="tx1"/>
            </a:solidFill>
            <a:miter lim="800000"/>
            <a:headEnd/>
            <a:tailEnd/>
          </a:ln>
          <a:effectLst/>
        </p:spPr>
        <p:txBody>
          <a:bodyPr wrap="none" anchor="ctr"/>
          <a:lstStyle/>
          <a:p>
            <a:endParaRPr lang="en-US"/>
          </a:p>
        </p:txBody>
      </p:sp>
      <p:sp>
        <p:nvSpPr>
          <p:cNvPr id="6177" name="Text Box 33"/>
          <p:cNvSpPr txBox="1">
            <a:spLocks noChangeArrowheads="1"/>
          </p:cNvSpPr>
          <p:nvPr/>
        </p:nvSpPr>
        <p:spPr bwMode="auto">
          <a:xfrm>
            <a:off x="5331728" y="1557882"/>
            <a:ext cx="1600200" cy="830997"/>
          </a:xfrm>
          <a:prstGeom prst="rect">
            <a:avLst/>
          </a:prstGeom>
          <a:noFill/>
          <a:ln w="9525">
            <a:noFill/>
            <a:miter lim="800000"/>
            <a:headEnd/>
            <a:tailEnd/>
          </a:ln>
          <a:effectLst/>
        </p:spPr>
        <p:txBody>
          <a:bodyPr>
            <a:spAutoFit/>
          </a:bodyPr>
          <a:lstStyle/>
          <a:p>
            <a:pPr algn="ctr">
              <a:spcBef>
                <a:spcPct val="50000"/>
              </a:spcBef>
            </a:pPr>
            <a:r>
              <a:rPr lang="en-US" sz="1600" b="1" dirty="0">
                <a:solidFill>
                  <a:schemeClr val="bg1"/>
                </a:solidFill>
              </a:rPr>
              <a:t>Consumptive Use </a:t>
            </a:r>
            <a:r>
              <a:rPr lang="en-US" sz="1600" b="1" dirty="0" smtClean="0">
                <a:solidFill>
                  <a:schemeClr val="bg1"/>
                </a:solidFill>
              </a:rPr>
              <a:t>Model</a:t>
            </a:r>
            <a:br>
              <a:rPr lang="en-US" sz="1600" b="1" dirty="0" smtClean="0">
                <a:solidFill>
                  <a:schemeClr val="bg1"/>
                </a:solidFill>
              </a:rPr>
            </a:br>
            <a:r>
              <a:rPr lang="en-US" sz="1600" b="1" dirty="0" smtClean="0">
                <a:solidFill>
                  <a:schemeClr val="accent1">
                    <a:lumMod val="75000"/>
                  </a:schemeClr>
                </a:solidFill>
              </a:rPr>
              <a:t>StateCU</a:t>
            </a:r>
            <a:endParaRPr lang="en-US" sz="1600" b="1" dirty="0">
              <a:solidFill>
                <a:schemeClr val="accent1">
                  <a:lumMod val="75000"/>
                </a:schemeClr>
              </a:solidFill>
            </a:endParaRPr>
          </a:p>
        </p:txBody>
      </p:sp>
      <p:sp>
        <p:nvSpPr>
          <p:cNvPr id="6178" name="AutoShape 34"/>
          <p:cNvSpPr>
            <a:spLocks noChangeArrowheads="1"/>
          </p:cNvSpPr>
          <p:nvPr/>
        </p:nvSpPr>
        <p:spPr bwMode="auto">
          <a:xfrm>
            <a:off x="5115827" y="3039423"/>
            <a:ext cx="1971675" cy="1528762"/>
          </a:xfrm>
          <a:prstGeom prst="diamond">
            <a:avLst/>
          </a:prstGeom>
          <a:solidFill>
            <a:srgbClr val="FFFF66"/>
          </a:solidFill>
          <a:ln w="9525">
            <a:solidFill>
              <a:schemeClr val="tx1"/>
            </a:solidFill>
            <a:miter lim="800000"/>
            <a:headEnd/>
            <a:tailEnd/>
          </a:ln>
          <a:effectLst/>
        </p:spPr>
        <p:txBody>
          <a:bodyPr wrap="none" anchor="ctr"/>
          <a:lstStyle/>
          <a:p>
            <a:endParaRPr lang="en-US"/>
          </a:p>
        </p:txBody>
      </p:sp>
      <p:sp>
        <p:nvSpPr>
          <p:cNvPr id="6179" name="Text Box 35"/>
          <p:cNvSpPr txBox="1">
            <a:spLocks noChangeArrowheads="1"/>
          </p:cNvSpPr>
          <p:nvPr/>
        </p:nvSpPr>
        <p:spPr bwMode="auto">
          <a:xfrm>
            <a:off x="5386320" y="3379787"/>
            <a:ext cx="1447800" cy="830997"/>
          </a:xfrm>
          <a:prstGeom prst="rect">
            <a:avLst/>
          </a:prstGeom>
          <a:noFill/>
          <a:ln w="9525">
            <a:noFill/>
            <a:miter lim="800000"/>
            <a:headEnd/>
            <a:tailEnd/>
          </a:ln>
          <a:effectLst/>
        </p:spPr>
        <p:txBody>
          <a:bodyPr>
            <a:spAutoFit/>
          </a:bodyPr>
          <a:lstStyle/>
          <a:p>
            <a:pPr algn="ctr">
              <a:spcBef>
                <a:spcPct val="50000"/>
              </a:spcBef>
            </a:pPr>
            <a:r>
              <a:rPr lang="en-US" sz="1600" b="1" dirty="0">
                <a:solidFill>
                  <a:schemeClr val="bg1"/>
                </a:solidFill>
              </a:rPr>
              <a:t>Surface Water </a:t>
            </a:r>
            <a:r>
              <a:rPr lang="en-US" sz="1600" b="1" dirty="0" smtClean="0">
                <a:solidFill>
                  <a:schemeClr val="bg1"/>
                </a:solidFill>
              </a:rPr>
              <a:t>Model</a:t>
            </a:r>
            <a:br>
              <a:rPr lang="en-US" sz="1600" b="1" dirty="0" smtClean="0">
                <a:solidFill>
                  <a:schemeClr val="bg1"/>
                </a:solidFill>
              </a:rPr>
            </a:br>
            <a:r>
              <a:rPr lang="en-US" sz="1600" b="1" dirty="0" smtClean="0">
                <a:solidFill>
                  <a:schemeClr val="accent1">
                    <a:lumMod val="75000"/>
                  </a:schemeClr>
                </a:solidFill>
              </a:rPr>
              <a:t>StateMod</a:t>
            </a:r>
            <a:endParaRPr lang="en-US" sz="1600" b="1" dirty="0">
              <a:solidFill>
                <a:schemeClr val="accent1">
                  <a:lumMod val="75000"/>
                </a:schemeClr>
              </a:solidFill>
            </a:endParaRPr>
          </a:p>
        </p:txBody>
      </p:sp>
      <p:sp>
        <p:nvSpPr>
          <p:cNvPr id="6181" name="AutoShape 37"/>
          <p:cNvSpPr>
            <a:spLocks noChangeArrowheads="1"/>
          </p:cNvSpPr>
          <p:nvPr/>
        </p:nvSpPr>
        <p:spPr bwMode="auto">
          <a:xfrm>
            <a:off x="5112652" y="5086990"/>
            <a:ext cx="1971675" cy="1528762"/>
          </a:xfrm>
          <a:prstGeom prst="diamond">
            <a:avLst/>
          </a:prstGeom>
          <a:solidFill>
            <a:srgbClr val="FFFF66"/>
          </a:solidFill>
          <a:ln w="9525">
            <a:solidFill>
              <a:schemeClr val="tx1"/>
            </a:solidFill>
            <a:miter lim="800000"/>
            <a:headEnd/>
            <a:tailEnd/>
          </a:ln>
          <a:effectLst/>
        </p:spPr>
        <p:txBody>
          <a:bodyPr wrap="none" anchor="ctr"/>
          <a:lstStyle/>
          <a:p>
            <a:endParaRPr lang="en-US"/>
          </a:p>
        </p:txBody>
      </p:sp>
      <p:sp>
        <p:nvSpPr>
          <p:cNvPr id="6182" name="Text Box 38"/>
          <p:cNvSpPr txBox="1">
            <a:spLocks noChangeArrowheads="1"/>
          </p:cNvSpPr>
          <p:nvPr/>
        </p:nvSpPr>
        <p:spPr bwMode="auto">
          <a:xfrm>
            <a:off x="5239013" y="5472075"/>
            <a:ext cx="1702810" cy="830997"/>
          </a:xfrm>
          <a:prstGeom prst="rect">
            <a:avLst/>
          </a:prstGeom>
          <a:noFill/>
          <a:ln w="9525">
            <a:noFill/>
            <a:miter lim="800000"/>
            <a:headEnd/>
            <a:tailEnd/>
          </a:ln>
          <a:effectLst/>
        </p:spPr>
        <p:txBody>
          <a:bodyPr wrap="square">
            <a:spAutoFit/>
          </a:bodyPr>
          <a:lstStyle/>
          <a:p>
            <a:pPr algn="ctr">
              <a:spcBef>
                <a:spcPct val="50000"/>
              </a:spcBef>
            </a:pPr>
            <a:r>
              <a:rPr lang="en-US" sz="1600" b="1" dirty="0" smtClean="0">
                <a:solidFill>
                  <a:schemeClr val="bg1"/>
                </a:solidFill>
              </a:rPr>
              <a:t>Groundwater Model</a:t>
            </a:r>
            <a:br>
              <a:rPr lang="en-US" sz="1600" b="1" dirty="0" smtClean="0">
                <a:solidFill>
                  <a:schemeClr val="bg1"/>
                </a:solidFill>
              </a:rPr>
            </a:br>
            <a:r>
              <a:rPr lang="en-US" sz="1600" b="1" dirty="0" smtClean="0">
                <a:solidFill>
                  <a:schemeClr val="accent1">
                    <a:lumMod val="75000"/>
                  </a:schemeClr>
                </a:solidFill>
              </a:rPr>
              <a:t>MODFLOW</a:t>
            </a:r>
            <a:endParaRPr lang="en-US" sz="1600" b="1" dirty="0">
              <a:solidFill>
                <a:schemeClr val="accent1">
                  <a:lumMod val="75000"/>
                </a:schemeClr>
              </a:solidFill>
            </a:endParaRPr>
          </a:p>
        </p:txBody>
      </p:sp>
      <p:sp>
        <p:nvSpPr>
          <p:cNvPr id="6183" name="Line 39"/>
          <p:cNvSpPr>
            <a:spLocks noChangeShapeType="1"/>
          </p:cNvSpPr>
          <p:nvPr/>
        </p:nvSpPr>
        <p:spPr bwMode="auto">
          <a:xfrm flipH="1">
            <a:off x="6080080" y="4536127"/>
            <a:ext cx="0" cy="553090"/>
          </a:xfrm>
          <a:prstGeom prst="line">
            <a:avLst/>
          </a:prstGeom>
          <a:noFill/>
          <a:ln w="19050">
            <a:solidFill>
              <a:schemeClr val="bg1"/>
            </a:solidFill>
            <a:round/>
            <a:headEnd type="triangle" w="lg" len="lg"/>
            <a:tailEnd type="triangle" w="lg" len="lg"/>
          </a:ln>
          <a:effectLst/>
        </p:spPr>
        <p:txBody>
          <a:bodyPr/>
          <a:lstStyle/>
          <a:p>
            <a:endParaRPr lang="en-US"/>
          </a:p>
        </p:txBody>
      </p:sp>
      <p:sp>
        <p:nvSpPr>
          <p:cNvPr id="6184" name="Line 40"/>
          <p:cNvSpPr>
            <a:spLocks noChangeShapeType="1"/>
          </p:cNvSpPr>
          <p:nvPr/>
        </p:nvSpPr>
        <p:spPr bwMode="auto">
          <a:xfrm>
            <a:off x="4556080" y="4013840"/>
            <a:ext cx="942975" cy="1371600"/>
          </a:xfrm>
          <a:prstGeom prst="line">
            <a:avLst/>
          </a:prstGeom>
          <a:noFill/>
          <a:ln w="19050">
            <a:solidFill>
              <a:schemeClr val="bg1"/>
            </a:solidFill>
            <a:round/>
            <a:headEnd type="none" w="lg" len="lg"/>
            <a:tailEnd type="triangle" w="lg" len="lg"/>
          </a:ln>
          <a:effectLst/>
        </p:spPr>
        <p:txBody>
          <a:bodyPr/>
          <a:lstStyle/>
          <a:p>
            <a:endParaRPr lang="en-US"/>
          </a:p>
        </p:txBody>
      </p:sp>
      <p:sp>
        <p:nvSpPr>
          <p:cNvPr id="6192" name="Oval 48"/>
          <p:cNvSpPr>
            <a:spLocks noChangeArrowheads="1"/>
          </p:cNvSpPr>
          <p:nvPr/>
        </p:nvSpPr>
        <p:spPr bwMode="auto">
          <a:xfrm>
            <a:off x="7489208" y="3088327"/>
            <a:ext cx="1447800" cy="1295400"/>
          </a:xfrm>
          <a:prstGeom prst="ellipse">
            <a:avLst/>
          </a:prstGeom>
          <a:solidFill>
            <a:srgbClr val="99FF66"/>
          </a:solidFill>
          <a:ln w="9525">
            <a:solidFill>
              <a:schemeClr val="tx1"/>
            </a:solidFill>
            <a:round/>
            <a:headEnd/>
            <a:tailEnd/>
          </a:ln>
          <a:effectLst/>
        </p:spPr>
        <p:txBody>
          <a:bodyPr wrap="none" anchor="ctr"/>
          <a:lstStyle/>
          <a:p>
            <a:endParaRPr lang="en-US"/>
          </a:p>
        </p:txBody>
      </p:sp>
      <p:sp>
        <p:nvSpPr>
          <p:cNvPr id="6193" name="Text Box 49"/>
          <p:cNvSpPr txBox="1">
            <a:spLocks noChangeArrowheads="1"/>
          </p:cNvSpPr>
          <p:nvPr/>
        </p:nvSpPr>
        <p:spPr bwMode="auto">
          <a:xfrm>
            <a:off x="7467600" y="3303279"/>
            <a:ext cx="1524000" cy="923330"/>
          </a:xfrm>
          <a:prstGeom prst="rect">
            <a:avLst/>
          </a:prstGeom>
          <a:noFill/>
          <a:ln w="9525">
            <a:noFill/>
            <a:miter lim="800000"/>
            <a:headEnd/>
            <a:tailEnd/>
          </a:ln>
          <a:effectLst/>
        </p:spPr>
        <p:txBody>
          <a:bodyPr>
            <a:spAutoFit/>
          </a:bodyPr>
          <a:lstStyle/>
          <a:p>
            <a:pPr algn="ctr">
              <a:spcBef>
                <a:spcPct val="50000"/>
              </a:spcBef>
            </a:pPr>
            <a:r>
              <a:rPr lang="en-US" b="1" dirty="0" smtClean="0">
                <a:solidFill>
                  <a:schemeClr val="bg1"/>
                </a:solidFill>
              </a:rPr>
              <a:t>Results for Decision Makers</a:t>
            </a:r>
            <a:endParaRPr lang="en-US" b="1" dirty="0">
              <a:solidFill>
                <a:schemeClr val="bg1"/>
              </a:solidFill>
            </a:endParaRPr>
          </a:p>
        </p:txBody>
      </p:sp>
      <p:grpSp>
        <p:nvGrpSpPr>
          <p:cNvPr id="25" name="Group 24"/>
          <p:cNvGrpSpPr/>
          <p:nvPr/>
        </p:nvGrpSpPr>
        <p:grpSpPr>
          <a:xfrm>
            <a:off x="228600" y="2133600"/>
            <a:ext cx="2438400" cy="3452504"/>
            <a:chOff x="228600" y="3048000"/>
            <a:chExt cx="2438400" cy="3452504"/>
          </a:xfrm>
        </p:grpSpPr>
        <p:sp>
          <p:nvSpPr>
            <p:cNvPr id="24" name="Rectangle 28"/>
            <p:cNvSpPr>
              <a:spLocks noChangeArrowheads="1"/>
            </p:cNvSpPr>
            <p:nvPr/>
          </p:nvSpPr>
          <p:spPr bwMode="auto">
            <a:xfrm>
              <a:off x="228600" y="3048000"/>
              <a:ext cx="2438400" cy="3452504"/>
            </a:xfrm>
            <a:prstGeom prst="rect">
              <a:avLst/>
            </a:prstGeom>
            <a:solidFill>
              <a:schemeClr val="accent1">
                <a:lumMod val="20000"/>
                <a:lumOff val="80000"/>
              </a:schemeClr>
            </a:solidFill>
            <a:ln w="25400">
              <a:solidFill>
                <a:schemeClr val="bg1"/>
              </a:solidFill>
              <a:miter lim="800000"/>
              <a:headEnd/>
              <a:tailEnd/>
            </a:ln>
            <a:effectLst>
              <a:outerShdw dist="35921" dir="2700000" algn="ctr" rotWithShape="0">
                <a:schemeClr val="tx1">
                  <a:alpha val="50000"/>
                </a:schemeClr>
              </a:outerShdw>
            </a:effectLst>
          </p:spPr>
          <p:txBody>
            <a:bodyPr wrap="none" anchor="ctr"/>
            <a:lstStyle/>
            <a:p>
              <a:pPr>
                <a:defRPr/>
              </a:pPr>
              <a:endParaRPr lang="en-US" sz="1900">
                <a:latin typeface="+mn-lt"/>
              </a:endParaRPr>
            </a:p>
          </p:txBody>
        </p:sp>
        <p:sp>
          <p:nvSpPr>
            <p:cNvPr id="31" name="Oval 48"/>
            <p:cNvSpPr>
              <a:spLocks noChangeArrowheads="1"/>
            </p:cNvSpPr>
            <p:nvPr/>
          </p:nvSpPr>
          <p:spPr bwMode="auto">
            <a:xfrm>
              <a:off x="717505" y="5164777"/>
              <a:ext cx="1447800" cy="1295400"/>
            </a:xfrm>
            <a:prstGeom prst="ellipse">
              <a:avLst/>
            </a:prstGeom>
            <a:solidFill>
              <a:srgbClr val="99FF66"/>
            </a:solidFill>
            <a:ln w="9525">
              <a:solidFill>
                <a:schemeClr val="tx1"/>
              </a:solidFill>
              <a:round/>
              <a:headEnd/>
              <a:tailEnd/>
            </a:ln>
            <a:effectLst/>
          </p:spPr>
          <p:txBody>
            <a:bodyPr wrap="none" anchor="ctr"/>
            <a:lstStyle/>
            <a:p>
              <a:endParaRPr lang="en-US"/>
            </a:p>
          </p:txBody>
        </p:sp>
        <p:sp>
          <p:nvSpPr>
            <p:cNvPr id="6167" name="Oval 23"/>
            <p:cNvSpPr>
              <a:spLocks noChangeArrowheads="1"/>
            </p:cNvSpPr>
            <p:nvPr/>
          </p:nvSpPr>
          <p:spPr bwMode="auto">
            <a:xfrm>
              <a:off x="287293" y="3121665"/>
              <a:ext cx="2341562" cy="1295400"/>
            </a:xfrm>
            <a:prstGeom prst="ellipse">
              <a:avLst/>
            </a:prstGeom>
            <a:solidFill>
              <a:srgbClr val="99FF66"/>
            </a:solidFill>
            <a:ln w="9525">
              <a:solidFill>
                <a:schemeClr val="tx1"/>
              </a:solidFill>
              <a:round/>
              <a:headEnd/>
              <a:tailEnd/>
            </a:ln>
            <a:effectLst/>
          </p:spPr>
          <p:txBody>
            <a:bodyPr wrap="none" anchor="ctr"/>
            <a:lstStyle/>
            <a:p>
              <a:endParaRPr lang="en-US"/>
            </a:p>
          </p:txBody>
        </p:sp>
        <p:sp>
          <p:nvSpPr>
            <p:cNvPr id="6168" name="Text Box 24"/>
            <p:cNvSpPr txBox="1">
              <a:spLocks noChangeArrowheads="1"/>
            </p:cNvSpPr>
            <p:nvPr/>
          </p:nvSpPr>
          <p:spPr bwMode="auto">
            <a:xfrm>
              <a:off x="342855" y="3426465"/>
              <a:ext cx="2057400" cy="581025"/>
            </a:xfrm>
            <a:prstGeom prst="rect">
              <a:avLst/>
            </a:prstGeom>
            <a:noFill/>
            <a:ln w="9525">
              <a:noFill/>
              <a:miter lim="800000"/>
              <a:headEnd/>
              <a:tailEnd/>
            </a:ln>
            <a:effectLst/>
          </p:spPr>
          <p:txBody>
            <a:bodyPr>
              <a:spAutoFit/>
            </a:bodyPr>
            <a:lstStyle/>
            <a:p>
              <a:pPr algn="ctr"/>
              <a:r>
                <a:rPr lang="en-US" sz="1600" b="1" dirty="0">
                  <a:solidFill>
                    <a:schemeClr val="bg1"/>
                  </a:solidFill>
                </a:rPr>
                <a:t>HydroBase </a:t>
              </a:r>
            </a:p>
            <a:p>
              <a:pPr algn="ctr"/>
              <a:r>
                <a:rPr lang="en-US" sz="1600" b="1" dirty="0">
                  <a:solidFill>
                    <a:schemeClr val="bg1"/>
                  </a:solidFill>
                </a:rPr>
                <a:t>(Central Database)</a:t>
              </a:r>
            </a:p>
          </p:txBody>
        </p:sp>
        <p:sp>
          <p:nvSpPr>
            <p:cNvPr id="6190" name="Line 46"/>
            <p:cNvSpPr>
              <a:spLocks noChangeShapeType="1"/>
            </p:cNvSpPr>
            <p:nvPr/>
          </p:nvSpPr>
          <p:spPr bwMode="auto">
            <a:xfrm flipH="1" flipV="1">
              <a:off x="1439818" y="4410715"/>
              <a:ext cx="0" cy="762000"/>
            </a:xfrm>
            <a:prstGeom prst="line">
              <a:avLst/>
            </a:prstGeom>
            <a:noFill/>
            <a:ln w="19050">
              <a:solidFill>
                <a:schemeClr val="bg1"/>
              </a:solidFill>
              <a:round/>
              <a:headEnd/>
              <a:tailEnd type="triangle" w="lg" len="lg"/>
            </a:ln>
            <a:effectLst/>
          </p:spPr>
          <p:txBody>
            <a:bodyPr/>
            <a:lstStyle/>
            <a:p>
              <a:endParaRPr lang="en-US"/>
            </a:p>
          </p:txBody>
        </p:sp>
        <p:sp>
          <p:nvSpPr>
            <p:cNvPr id="32" name="Text Box 49"/>
            <p:cNvSpPr txBox="1">
              <a:spLocks noChangeArrowheads="1"/>
            </p:cNvSpPr>
            <p:nvPr/>
          </p:nvSpPr>
          <p:spPr bwMode="auto">
            <a:xfrm>
              <a:off x="669880" y="5483865"/>
              <a:ext cx="1524000" cy="641350"/>
            </a:xfrm>
            <a:prstGeom prst="rect">
              <a:avLst/>
            </a:prstGeom>
            <a:noFill/>
            <a:ln w="9525">
              <a:noFill/>
              <a:miter lim="800000"/>
              <a:headEnd/>
              <a:tailEnd/>
            </a:ln>
            <a:effectLst/>
          </p:spPr>
          <p:txBody>
            <a:bodyPr>
              <a:spAutoFit/>
            </a:bodyPr>
            <a:lstStyle/>
            <a:p>
              <a:pPr algn="ctr">
                <a:spcBef>
                  <a:spcPct val="50000"/>
                </a:spcBef>
              </a:pPr>
              <a:r>
                <a:rPr lang="en-US" b="1" dirty="0">
                  <a:solidFill>
                    <a:schemeClr val="bg1"/>
                  </a:solidFill>
                </a:rPr>
                <a:t>GIS </a:t>
              </a:r>
              <a:r>
                <a:rPr lang="en-US" b="1" dirty="0" err="1" smtClean="0">
                  <a:solidFill>
                    <a:schemeClr val="bg1"/>
                  </a:solidFill>
                </a:rPr>
                <a:t>Coverages</a:t>
              </a:r>
              <a:endParaRPr lang="en-US" b="1" dirty="0">
                <a:solidFill>
                  <a:schemeClr val="bg1"/>
                </a:solidFill>
              </a:endParaRPr>
            </a:p>
          </p:txBody>
        </p:sp>
      </p:grpSp>
      <p:sp>
        <p:nvSpPr>
          <p:cNvPr id="35" name="Line 29"/>
          <p:cNvSpPr>
            <a:spLocks noChangeShapeType="1"/>
          </p:cNvSpPr>
          <p:nvPr/>
        </p:nvSpPr>
        <p:spPr bwMode="auto">
          <a:xfrm flipV="1">
            <a:off x="2666999" y="3807464"/>
            <a:ext cx="433343" cy="2535"/>
          </a:xfrm>
          <a:prstGeom prst="line">
            <a:avLst/>
          </a:prstGeom>
          <a:noFill/>
          <a:ln w="19050">
            <a:solidFill>
              <a:schemeClr val="bg1"/>
            </a:solidFill>
            <a:round/>
            <a:headEnd/>
            <a:tailEnd type="triangle" w="lg" len="lg"/>
          </a:ln>
          <a:effectLst/>
        </p:spPr>
        <p:txBody>
          <a:bodyPr/>
          <a:lstStyle/>
          <a:p>
            <a:endParaRPr lang="en-US"/>
          </a:p>
        </p:txBody>
      </p:sp>
      <p:sp>
        <p:nvSpPr>
          <p:cNvPr id="26" name="Line 42"/>
          <p:cNvSpPr>
            <a:spLocks noChangeShapeType="1"/>
          </p:cNvSpPr>
          <p:nvPr/>
        </p:nvSpPr>
        <p:spPr bwMode="auto">
          <a:xfrm>
            <a:off x="4573542" y="3807465"/>
            <a:ext cx="533400" cy="0"/>
          </a:xfrm>
          <a:prstGeom prst="line">
            <a:avLst/>
          </a:prstGeom>
          <a:noFill/>
          <a:ln w="19050">
            <a:solidFill>
              <a:schemeClr val="bg1"/>
            </a:solidFill>
            <a:round/>
            <a:headEnd/>
            <a:tailEnd type="triangle" w="lg" len="lg"/>
          </a:ln>
          <a:effectLst/>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bwMode="auto">
        <a:noFill/>
        <a:ln w="19050">
          <a:solidFill>
            <a:schemeClr val="bg1"/>
          </a:solidFill>
          <a:round/>
          <a:headEnd type="triangle" w="lg" len="lg"/>
          <a:tailEnd type="triangle" w="lg" len="lg"/>
        </a:ln>
        <a:effectLst/>
      </a:spPr>
      <a:bodyPr/>
      <a:lstStyle>
        <a:defPPr>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3749</TotalTime>
  <Words>780</Words>
  <Application>Microsoft Office PowerPoint</Application>
  <PresentationFormat>On-screen Show (4:3)</PresentationFormat>
  <Paragraphs>138</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Slide 1</vt:lpstr>
      <vt:lpstr>CDSS Goal</vt:lpstr>
      <vt:lpstr>Slide 3</vt:lpstr>
      <vt:lpstr>Colorado Water Rights and Supply Planning Background</vt:lpstr>
      <vt:lpstr>Colorado Limitations</vt:lpstr>
      <vt:lpstr>Slide 6</vt:lpstr>
      <vt:lpstr>CDSS – Development and Management of “Best Data”</vt:lpstr>
      <vt:lpstr>CDSS – Development and Management of “Best Data”</vt:lpstr>
      <vt:lpstr>CDSS Data-Centered Approach</vt:lpstr>
      <vt:lpstr>CDSS – Development and Management of “Best Data”</vt:lpstr>
      <vt:lpstr>CDSS – Development and Management of “Best Data”</vt:lpstr>
      <vt:lpstr>What is StateCU</vt:lpstr>
      <vt:lpstr>What is StateCU?</vt:lpstr>
      <vt:lpstr>What is StateCU?</vt:lpstr>
      <vt:lpstr>Why was StateCU Developed?</vt:lpstr>
      <vt:lpstr>How is StateCU Used by Consultants?</vt:lpstr>
      <vt:lpstr>StateCU Scenario Wizard</vt:lpstr>
      <vt:lpstr>StateCU Scenario Wizard</vt:lpstr>
      <vt:lpstr>StateCU Scenario Wizard</vt:lpstr>
      <vt:lpstr>StateCU Scenario Wizard</vt:lpstr>
      <vt:lpstr>StateCU Scenario Wizard</vt:lpstr>
      <vt:lpstr>StateCU Scenario Wizard</vt:lpstr>
      <vt:lpstr>StateCU Scenario Wizard</vt:lpstr>
      <vt:lpstr>Contacts</vt:lpstr>
    </vt:vector>
  </TitlesOfParts>
  <Company>Leonard Rice Engineers,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Beorn Courtney</dc:creator>
  <cp:lastModifiedBy>ra1</cp:lastModifiedBy>
  <cp:revision>163</cp:revision>
  <dcterms:created xsi:type="dcterms:W3CDTF">2005-04-07T21:40:52Z</dcterms:created>
  <dcterms:modified xsi:type="dcterms:W3CDTF">2010-03-10T18:54:35Z</dcterms:modified>
</cp:coreProperties>
</file>