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73" r:id="rId4"/>
    <p:sldId id="260" r:id="rId5"/>
    <p:sldId id="272" r:id="rId6"/>
    <p:sldId id="278" r:id="rId7"/>
    <p:sldId id="266" r:id="rId8"/>
    <p:sldId id="268" r:id="rId9"/>
    <p:sldId id="274" r:id="rId10"/>
    <p:sldId id="275" r:id="rId11"/>
    <p:sldId id="270" r:id="rId12"/>
    <p:sldId id="263" r:id="rId13"/>
    <p:sldId id="264" r:id="rId14"/>
    <p:sldId id="265" r:id="rId15"/>
    <p:sldId id="261" r:id="rId16"/>
    <p:sldId id="262" r:id="rId17"/>
    <p:sldId id="277" r:id="rId18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725" autoAdjust="0"/>
    <p:restoredTop sz="94660"/>
  </p:normalViewPr>
  <p:slideViewPr>
    <p:cSldViewPr>
      <p:cViewPr>
        <p:scale>
          <a:sx n="100" d="100"/>
          <a:sy n="100" d="100"/>
        </p:scale>
        <p:origin x="-111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E9294-6FBC-4A81-A25F-4B2D17DF07B4}" type="datetimeFigureOut">
              <a:rPr lang="en-US" smtClean="0"/>
              <a:pPr/>
              <a:t>3/11/2010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D672F-A2B1-4F8C-AF99-7A0B562BB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910765D1-F296-438D-A28F-1B57A1B16D52}" type="datetimeFigureOut">
              <a:rPr lang="en-US" smtClean="0"/>
              <a:pPr/>
              <a:t>3/11/2010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92C89048-27AD-4C91-A0AA-F7AA821900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89048-27AD-4C91-A0AA-F7AA8219008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3268345"/>
            <a:ext cx="9144000" cy="146304"/>
            <a:chOff x="0" y="3268345"/>
            <a:chExt cx="9144000" cy="14630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9712" y="6356350"/>
            <a:ext cx="1868424" cy="365125"/>
          </a:xfrm>
        </p:spPr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5400000" flipH="1">
            <a:off x="3332988" y="3384804"/>
            <a:ext cx="6867144" cy="73152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2"/>
          <p:cNvGrpSpPr/>
          <p:nvPr/>
        </p:nvGrpSpPr>
        <p:grpSpPr>
          <a:xfrm flipH="1">
            <a:off x="0" y="4228465"/>
            <a:ext cx="9144000" cy="146304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10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3"/>
          <p:cNvGrpSpPr/>
          <p:nvPr/>
        </p:nvGrpSpPr>
        <p:grpSpPr>
          <a:xfrm flipH="1">
            <a:off x="0" y="11430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453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872CCD9E-D3BE-4010-BE7B-4E33814807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CALIBRATION FOR HISTORICAL CROP ET ESTIMATES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8001000" cy="17526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Introduction and Issues</a:t>
            </a:r>
          </a:p>
          <a:p>
            <a:endParaRPr lang="en-US" dirty="0" smtClean="0"/>
          </a:p>
          <a:p>
            <a:endParaRPr lang="en-US" dirty="0" smtClean="0"/>
          </a:p>
          <a:p>
            <a:pPr lvl="0" algn="r" fontAlgn="base"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en-US" b="1" dirty="0" smtClean="0"/>
              <a:t>Evapotranspiration Workshop</a:t>
            </a:r>
          </a:p>
          <a:p>
            <a:pPr lvl="0" algn="r" fontAlgn="base"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en-US" b="1" dirty="0" smtClean="0"/>
              <a:t>March 12, 2010</a:t>
            </a:r>
          </a:p>
          <a:p>
            <a:pPr lvl="0" algn="r" fontAlgn="base"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en-US" b="1" dirty="0" smtClean="0"/>
              <a:t>Ft Collins CO</a:t>
            </a:r>
          </a:p>
          <a:p>
            <a:pPr algn="r"/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07972" y="5334000"/>
          <a:ext cx="2206628" cy="1219200"/>
        </p:xfrm>
        <a:graphic>
          <a:graphicData uri="http://schemas.openxmlformats.org/presentationml/2006/ole">
            <p:oleObj spid="_x0000_s1026" name="Photo Editor Photo" r:id="rId3" imgW="9419048" imgH="520000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76800" y="45074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Thomas W. Ley, PhD, PE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305800" cy="3429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Times New Roman" pitchFamily="18" charset="0"/>
              </a:rPr>
              <a:t>Crop factor, </a:t>
            </a:r>
            <a:r>
              <a:rPr lang="en-US" sz="2800" b="1" dirty="0" err="1" smtClean="0">
                <a:cs typeface="Times New Roman" pitchFamily="18" charset="0"/>
              </a:rPr>
              <a:t>k</a:t>
            </a:r>
            <a:r>
              <a:rPr lang="en-US" sz="2800" b="1" baseline="-25000" dirty="0" err="1" smtClean="0">
                <a:cs typeface="Times New Roman" pitchFamily="18" charset="0"/>
              </a:rPr>
              <a:t>c</a:t>
            </a:r>
            <a:r>
              <a:rPr lang="en-US" sz="2800" b="1" dirty="0" smtClean="0">
                <a:cs typeface="Times New Roman" pitchFamily="18" charset="0"/>
              </a:rPr>
              <a:t> , is not a crop coefficient in the same sense as the reference ET-crop coefficient approach</a:t>
            </a:r>
          </a:p>
          <a:p>
            <a:r>
              <a:rPr lang="en-US" sz="2800" b="1" dirty="0" smtClean="0">
                <a:cs typeface="Times New Roman" pitchFamily="18" charset="0"/>
              </a:rPr>
              <a:t>Contains a meteorological component</a:t>
            </a:r>
          </a:p>
          <a:p>
            <a:pPr lvl="1"/>
            <a:r>
              <a:rPr lang="en-US" sz="2400" b="1" dirty="0" smtClean="0">
                <a:cs typeface="Times New Roman" pitchFamily="18" charset="0"/>
              </a:rPr>
              <a:t>location bias</a:t>
            </a:r>
          </a:p>
          <a:p>
            <a:pPr lvl="1"/>
            <a:r>
              <a:rPr lang="en-US" sz="2400" b="1" dirty="0" smtClean="0">
                <a:cs typeface="Times New Roman" pitchFamily="18" charset="0"/>
                <a:sym typeface="Wingdings" pitchFamily="2" charset="2"/>
              </a:rPr>
              <a:t>values not geographically transferable </a:t>
            </a:r>
            <a:r>
              <a:rPr lang="en-US" sz="2000" b="1" dirty="0" smtClean="0">
                <a:cs typeface="Times New Roman" pitchFamily="18" charset="0"/>
                <a:sym typeface="Wingdings" pitchFamily="2" charset="2"/>
              </a:rPr>
              <a:t>(ASCE Manual 70, 1990; USDA-NRCS, 1993)</a:t>
            </a:r>
            <a:endParaRPr lang="en-US" sz="2000" b="1" dirty="0" smtClean="0"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cs typeface="Times New Roman" pitchFamily="18" charset="0"/>
              </a:rPr>
              <a:t>Ignore </a:t>
            </a:r>
            <a:r>
              <a:rPr lang="en-US" sz="2800" b="1" dirty="0" err="1" smtClean="0">
                <a:cs typeface="Times New Roman" pitchFamily="18" charset="0"/>
              </a:rPr>
              <a:t>k</a:t>
            </a:r>
            <a:r>
              <a:rPr lang="en-US" sz="2800" b="1" baseline="-25000" dirty="0" err="1" smtClean="0">
                <a:cs typeface="Times New Roman" pitchFamily="18" charset="0"/>
              </a:rPr>
              <a:t>c</a:t>
            </a:r>
            <a:r>
              <a:rPr lang="en-US" sz="2800" b="1" dirty="0" smtClean="0">
                <a:cs typeface="Times New Roman" pitchFamily="18" charset="0"/>
              </a:rPr>
              <a:t> and calibrate just the factor:  </a:t>
            </a:r>
            <a:r>
              <a:rPr lang="en-US" sz="2800" b="1" dirty="0" err="1" smtClean="0">
                <a:cs typeface="Times New Roman" pitchFamily="18" charset="0"/>
              </a:rPr>
              <a:t>k</a:t>
            </a:r>
            <a:r>
              <a:rPr lang="en-US" sz="2800" b="1" baseline="-25000" dirty="0" err="1" smtClean="0">
                <a:cs typeface="Times New Roman" pitchFamily="18" charset="0"/>
              </a:rPr>
              <a:t>t</a:t>
            </a:r>
            <a:r>
              <a:rPr lang="en-US" sz="2800" b="1" dirty="0" smtClean="0">
                <a:cs typeface="Times New Roman" pitchFamily="18" charset="0"/>
              </a:rPr>
              <a:t> (t * p) / 100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Modified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Blaney-Criddle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 Method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1985 Hargreaves Method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81000" y="1676400"/>
          <a:ext cx="8610601" cy="774954"/>
        </p:xfrm>
        <a:graphic>
          <a:graphicData uri="http://schemas.openxmlformats.org/presentationml/2006/ole">
            <p:oleObj spid="_x0000_s23556" name="Equation" r:id="rId3" imgW="3136900" imgH="279400" progId="Equation.3">
              <p:embed/>
            </p:oleObj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57200" y="3050501"/>
            <a:ext cx="8382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19431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en-US" sz="24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= grass reference ET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mm/day)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19431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4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max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= maximum daily air temperature (</a:t>
            </a: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°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C)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9431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4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min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= minimum daily air temperature </a:t>
            </a: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(°C)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1943100" algn="l"/>
              </a:tabLst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4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mean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= mean daily air temperature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  <a:tab pos="1371600" algn="l"/>
                <a:tab pos="1943100" algn="l"/>
              </a:tabLst>
            </a:pP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	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= (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4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max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+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24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min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/ 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943100" algn="l"/>
              </a:tabLs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US" sz="24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	= extraterrestrial radiation</a:t>
            </a: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 (mm/day)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371600" algn="l"/>
                <a:tab pos="1943100" algn="l"/>
              </a:tabLst>
            </a:pP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	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US" sz="24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(mm/day)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=  R</a:t>
            </a:r>
            <a:r>
              <a:rPr kumimoji="0" lang="en-US" sz="24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(MJ/m</a:t>
            </a:r>
            <a:r>
              <a:rPr kumimoji="0" lang="en-US" sz="24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2</a:t>
            </a:r>
            <a:r>
              <a:rPr lang="en-US" sz="2400" b="1" dirty="0" smtClean="0">
                <a:ea typeface="Times New Roman" pitchFamily="18" charset="0"/>
                <a:cs typeface="Arial" pitchFamily="34" charset="0"/>
              </a:rPr>
              <a:t>/day)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/ 2.45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5000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Originally developed in </a:t>
            </a:r>
            <a:r>
              <a:rPr lang="en-US" b="1" dirty="0" smtClean="0"/>
              <a:t>1975</a:t>
            </a:r>
          </a:p>
          <a:p>
            <a:pPr lvl="1"/>
            <a:r>
              <a:rPr lang="en-US" sz="2800" b="1" dirty="0" smtClean="0"/>
              <a:t>solar </a:t>
            </a:r>
            <a:r>
              <a:rPr lang="en-US" sz="2800" b="1" dirty="0"/>
              <a:t>radiation and temperature data inputs</a:t>
            </a:r>
          </a:p>
          <a:p>
            <a:r>
              <a:rPr lang="en-US" b="1" dirty="0"/>
              <a:t>Updated in 1982 and 1985 </a:t>
            </a:r>
            <a:endParaRPr lang="en-US" b="1" dirty="0" smtClean="0"/>
          </a:p>
          <a:p>
            <a:pPr lvl="1"/>
            <a:r>
              <a:rPr lang="en-US" sz="2800" b="1" dirty="0" smtClean="0"/>
              <a:t>solar </a:t>
            </a:r>
            <a:r>
              <a:rPr lang="en-US" sz="2800" b="1" dirty="0"/>
              <a:t>radiation estimated from extraterrestrial </a:t>
            </a:r>
            <a:r>
              <a:rPr lang="en-US" sz="2800" b="1" dirty="0" smtClean="0"/>
              <a:t>radiation, R</a:t>
            </a:r>
            <a:r>
              <a:rPr lang="en-US" sz="2800" b="1" baseline="-25000" dirty="0" smtClean="0"/>
              <a:t>A</a:t>
            </a:r>
            <a:endParaRPr lang="en-US" sz="2800" b="1" dirty="0"/>
          </a:p>
          <a:p>
            <a:r>
              <a:rPr lang="en-US" b="1" dirty="0"/>
              <a:t>Grass reference ET</a:t>
            </a:r>
          </a:p>
          <a:p>
            <a:r>
              <a:rPr lang="en-US" b="1" dirty="0" smtClean="0"/>
              <a:t>May be </a:t>
            </a:r>
            <a:r>
              <a:rPr lang="en-US" b="1" dirty="0"/>
              <a:t>used to compute daily </a:t>
            </a:r>
            <a:r>
              <a:rPr lang="en-US" b="1" dirty="0" smtClean="0"/>
              <a:t>estimates, but more accurate over longer time steps: 10-days, monthly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52684-748A-4C5D-8A02-4D0628CB12F3}" type="slidenum">
              <a:rPr lang="en-US"/>
              <a:pPr/>
              <a:t>12</a:t>
            </a:fld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1985 Hargreaves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Simple, easy to use</a:t>
            </a:r>
          </a:p>
          <a:p>
            <a:r>
              <a:rPr lang="en-US" sz="2800" b="1" dirty="0" smtClean="0"/>
              <a:t>Data required—maximum </a:t>
            </a:r>
            <a:r>
              <a:rPr lang="en-US" sz="2800" b="1" dirty="0"/>
              <a:t>and minimum air </a:t>
            </a:r>
            <a:r>
              <a:rPr lang="en-US" sz="2800" b="1" dirty="0" smtClean="0"/>
              <a:t>temperature</a:t>
            </a:r>
            <a:endParaRPr lang="en-US" sz="2800" b="1" dirty="0"/>
          </a:p>
          <a:p>
            <a:r>
              <a:rPr lang="en-US" sz="2800" b="1" dirty="0"/>
              <a:t>Better predictive accuracy in arid climates than modified </a:t>
            </a:r>
            <a:r>
              <a:rPr lang="en-US" sz="2800" b="1" dirty="0" err="1" smtClean="0"/>
              <a:t>Blaney-Criddle</a:t>
            </a:r>
            <a:endParaRPr lang="en-US" sz="2800" b="1" dirty="0"/>
          </a:p>
          <a:p>
            <a:pPr lvl="1"/>
            <a:r>
              <a:rPr lang="en-US" b="1" dirty="0" smtClean="0"/>
              <a:t>Max-min </a:t>
            </a:r>
            <a:r>
              <a:rPr lang="en-US" b="1" dirty="0"/>
              <a:t>temperature difference</a:t>
            </a:r>
          </a:p>
          <a:p>
            <a:pPr lvl="1"/>
            <a:r>
              <a:rPr lang="en-US" b="1" dirty="0"/>
              <a:t>Extra-terrestrial </a:t>
            </a:r>
            <a:r>
              <a:rPr lang="en-US" b="1" dirty="0" smtClean="0"/>
              <a:t>radiation</a:t>
            </a:r>
          </a:p>
          <a:p>
            <a:r>
              <a:rPr lang="en-US" sz="2800" b="1" dirty="0" err="1" smtClean="0"/>
              <a:t>Underpredicts</a:t>
            </a:r>
            <a:r>
              <a:rPr lang="en-US" sz="2800" b="1" dirty="0" smtClean="0"/>
              <a:t> in windy or high advection conditions—requires local calibration</a:t>
            </a:r>
          </a:p>
          <a:p>
            <a:pPr lvl="1"/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CD8C-DCC4-4C34-8104-D6FFEF96BFDB}" type="slidenum">
              <a:rPr lang="en-US"/>
              <a:pPr/>
              <a:t>13</a:t>
            </a:fld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1985 Hargreaves Method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Grass reference ET method</a:t>
            </a:r>
          </a:p>
          <a:p>
            <a:r>
              <a:rPr lang="en-US" sz="2800" b="1" dirty="0" smtClean="0"/>
              <a:t>Directly </a:t>
            </a:r>
            <a:r>
              <a:rPr lang="en-US" sz="2800" b="1" dirty="0" smtClean="0"/>
              <a:t>calibrate:</a:t>
            </a:r>
          </a:p>
          <a:p>
            <a:pPr>
              <a:buNone/>
            </a:pPr>
            <a:endParaRPr lang="en-US" sz="2800" b="1" dirty="0" smtClean="0"/>
          </a:p>
          <a:p>
            <a:pPr>
              <a:spcBef>
                <a:spcPts val="0"/>
              </a:spcBef>
              <a:buNone/>
            </a:pPr>
            <a:r>
              <a:rPr lang="en-US" sz="2800" b="1" dirty="0" smtClean="0"/>
              <a:t>	</a:t>
            </a:r>
            <a:r>
              <a:rPr lang="en-US" sz="2800" b="1" dirty="0" smtClean="0"/>
              <a:t>	</a:t>
            </a:r>
            <a:r>
              <a:rPr lang="en-US" sz="2400" b="1" dirty="0" smtClean="0"/>
              <a:t>	</a:t>
            </a:r>
            <a:r>
              <a:rPr lang="en-US" sz="2400" b="1" dirty="0" smtClean="0"/>
              <a:t>ASCE std ref </a:t>
            </a:r>
            <a:r>
              <a:rPr lang="en-US" sz="2400" b="1" dirty="0" err="1" smtClean="0"/>
              <a:t>ET</a:t>
            </a:r>
            <a:r>
              <a:rPr lang="en-US" sz="2400" b="1" baseline="-25000" dirty="0" err="1" smtClean="0"/>
              <a:t>r</a:t>
            </a:r>
            <a:endParaRPr lang="en-US" sz="2400" b="1" baseline="-25000" dirty="0" smtClean="0"/>
          </a:p>
          <a:p>
            <a:pPr>
              <a:spcBef>
                <a:spcPts val="0"/>
              </a:spcBef>
              <a:buNone/>
            </a:pPr>
            <a:r>
              <a:rPr lang="en-US" sz="2400" b="1" dirty="0" smtClean="0"/>
              <a:t>		K = </a:t>
            </a:r>
          </a:p>
          <a:p>
            <a:pPr>
              <a:spcBef>
                <a:spcPts val="0"/>
              </a:spcBef>
              <a:buNone/>
            </a:pPr>
            <a:r>
              <a:rPr lang="en-US" sz="2400" b="1" dirty="0" smtClean="0"/>
              <a:t>			Hargreaves </a:t>
            </a:r>
            <a:r>
              <a:rPr lang="en-US" sz="2400" b="1" dirty="0" err="1" smtClean="0"/>
              <a:t>ET</a:t>
            </a:r>
            <a:r>
              <a:rPr lang="en-US" sz="2400" b="1" baseline="-25000" dirty="0" err="1" smtClean="0"/>
              <a:t>o</a:t>
            </a:r>
            <a:endParaRPr lang="en-US" sz="2400" b="1" baseline="-25000" dirty="0" smtClean="0"/>
          </a:p>
          <a:p>
            <a:pPr>
              <a:buNone/>
            </a:pPr>
            <a:endParaRPr lang="en-US" sz="2400" b="1" dirty="0" smtClean="0"/>
          </a:p>
          <a:p>
            <a:r>
              <a:rPr lang="en-US" sz="2800" b="1" dirty="0" smtClean="0"/>
              <a:t>Use alfalfa reference crop </a:t>
            </a:r>
            <a:r>
              <a:rPr lang="en-US" sz="2800" b="1" dirty="0"/>
              <a:t>coefficients </a:t>
            </a:r>
            <a:endParaRPr lang="en-US" sz="2400" b="1" dirty="0"/>
          </a:p>
          <a:p>
            <a:pPr>
              <a:buNone/>
            </a:pPr>
            <a:r>
              <a:rPr lang="en-US" sz="2400" b="1" dirty="0" smtClean="0"/>
              <a:t>	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ET</a:t>
            </a:r>
            <a:r>
              <a:rPr lang="en-US" sz="2400" b="1" baseline="-25000" dirty="0" err="1" smtClean="0"/>
              <a:t>c</a:t>
            </a:r>
            <a:r>
              <a:rPr lang="en-US" sz="2400" b="1" dirty="0" smtClean="0"/>
              <a:t> = </a:t>
            </a:r>
            <a:r>
              <a:rPr lang="en-US" sz="2400" b="1" dirty="0" err="1" smtClean="0"/>
              <a:t>K</a:t>
            </a:r>
            <a:r>
              <a:rPr lang="en-US" sz="2400" b="1" baseline="-25000" dirty="0" err="1" smtClean="0"/>
              <a:t>cr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(K * </a:t>
            </a:r>
            <a:r>
              <a:rPr lang="en-US" sz="2400" b="1" dirty="0" err="1" smtClean="0"/>
              <a:t>ET</a:t>
            </a:r>
            <a:r>
              <a:rPr lang="en-US" sz="2400" b="1" baseline="-25000" dirty="0" err="1" smtClean="0"/>
              <a:t>o</a:t>
            </a:r>
            <a:r>
              <a:rPr lang="en-US" sz="2400" b="1" dirty="0" smtClean="0"/>
              <a:t>)</a:t>
            </a:r>
            <a:endParaRPr lang="en-US" sz="24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612DF-6705-4815-8A83-AC21DB743C9F}" type="slidenum">
              <a:rPr lang="en-US"/>
              <a:pPr/>
              <a:t>14</a:t>
            </a:fld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1985 Hargreaves Method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09800" y="3581400"/>
            <a:ext cx="2819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Extent of areal representation </a:t>
            </a:r>
            <a:r>
              <a:rPr lang="en-US" sz="2800" b="1" dirty="0" smtClean="0"/>
              <a:t>?</a:t>
            </a:r>
            <a:endParaRPr lang="en-US" sz="2800" b="1" dirty="0" smtClean="0"/>
          </a:p>
          <a:p>
            <a:r>
              <a:rPr lang="en-US" sz="2800" b="1" dirty="0" smtClean="0"/>
              <a:t>Weather station pairing</a:t>
            </a:r>
          </a:p>
          <a:p>
            <a:pPr lvl="1"/>
            <a:r>
              <a:rPr lang="en-US" sz="2400" b="1" dirty="0" smtClean="0"/>
              <a:t>Compute calibration </a:t>
            </a:r>
            <a:r>
              <a:rPr lang="en-US" sz="2400" b="1" dirty="0"/>
              <a:t>coefficients </a:t>
            </a:r>
            <a:r>
              <a:rPr lang="en-US" sz="2400" b="1" dirty="0" smtClean="0"/>
              <a:t>by </a:t>
            </a:r>
            <a:r>
              <a:rPr lang="en-US" sz="2400" b="1" dirty="0"/>
              <a:t>pairing </a:t>
            </a:r>
            <a:r>
              <a:rPr lang="en-US" sz="2400" b="1" dirty="0" smtClean="0"/>
              <a:t>each </a:t>
            </a:r>
            <a:r>
              <a:rPr lang="en-US" sz="2400" b="1" dirty="0" smtClean="0"/>
              <a:t>NOAA </a:t>
            </a:r>
            <a:r>
              <a:rPr lang="en-US" sz="2400" b="1" dirty="0"/>
              <a:t>station </a:t>
            </a:r>
            <a:r>
              <a:rPr lang="en-US" sz="2400" b="1" dirty="0" smtClean="0"/>
              <a:t>of interest with </a:t>
            </a:r>
            <a:r>
              <a:rPr lang="en-US" sz="2400" b="1" dirty="0" smtClean="0"/>
              <a:t>electronic </a:t>
            </a:r>
            <a:r>
              <a:rPr lang="en-US" sz="2400" b="1" dirty="0" smtClean="0"/>
              <a:t>weather station</a:t>
            </a:r>
          </a:p>
          <a:p>
            <a:pPr lvl="1"/>
            <a:r>
              <a:rPr lang="en-US" sz="2400" b="1" dirty="0" smtClean="0"/>
              <a:t>Site </a:t>
            </a:r>
            <a:r>
              <a:rPr lang="en-US" sz="2400" b="1" dirty="0" smtClean="0"/>
              <a:t>bias at the NOAA site may not be properly captured 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Bigger problem with SCS BC than 1985 Hargreaves</a:t>
            </a:r>
            <a:endParaRPr lang="en-US" sz="24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E4211-158E-473C-9373-DA033E850EEB}" type="slidenum">
              <a:rPr lang="en-US"/>
              <a:pPr/>
              <a:t>15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Precautions/Limitations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184F5-F60E-4A5F-AEC6-B6C9AB4C1126}" type="slidenum">
              <a:rPr lang="en-US"/>
              <a:pPr/>
              <a:t>16</a:t>
            </a:fld>
            <a:endParaRPr lang="en-US"/>
          </a:p>
        </p:txBody>
      </p:sp>
      <p:pic>
        <p:nvPicPr>
          <p:cNvPr id="40962" name="Picture 2" descr="C:\Documents and Settings\twl\My Documents\KS v. CO\WS Photos\RckFd WS S view Aug 2001.jpg"/>
          <p:cNvPicPr>
            <a:picLocks noChangeAspect="1" noChangeArrowheads="1"/>
          </p:cNvPicPr>
          <p:nvPr/>
        </p:nvPicPr>
        <p:blipFill>
          <a:blip r:embed="rId3" cstate="print"/>
          <a:srcRect l="4018" r="4018" b="6081"/>
          <a:stretch>
            <a:fillRect/>
          </a:stretch>
        </p:blipFill>
        <p:spPr bwMode="auto">
          <a:xfrm>
            <a:off x="685800" y="1295399"/>
            <a:ext cx="3886200" cy="2623185"/>
          </a:xfrm>
          <a:prstGeom prst="rect">
            <a:avLst/>
          </a:prstGeom>
          <a:noFill/>
        </p:spPr>
      </p:pic>
      <p:pic>
        <p:nvPicPr>
          <p:cNvPr id="40966" name="Picture 6" descr="C:\Documents and Settings\twl\My Documents\KS v. CO\WS Photos\LaJunta NOAA stn N view.jpg"/>
          <p:cNvPicPr>
            <a:picLocks noChangeAspect="1" noChangeArrowheads="1"/>
          </p:cNvPicPr>
          <p:nvPr/>
        </p:nvPicPr>
        <p:blipFill>
          <a:blip r:embed="rId4" cstate="print"/>
          <a:srcRect l="5357" r="5357" b="8109"/>
          <a:stretch>
            <a:fillRect/>
          </a:stretch>
        </p:blipFill>
        <p:spPr bwMode="auto">
          <a:xfrm>
            <a:off x="4800600" y="3962400"/>
            <a:ext cx="3886200" cy="2643088"/>
          </a:xfrm>
          <a:prstGeom prst="rect">
            <a:avLst/>
          </a:prstGeom>
          <a:noFill/>
        </p:spPr>
      </p:pic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-152400" y="152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ctr">
              <a:spcBef>
                <a:spcPct val="20000"/>
              </a:spcBef>
              <a:buClr>
                <a:srgbClr val="FFFF00"/>
              </a:buClr>
            </a:pPr>
            <a:r>
              <a:rPr lang="en-US" sz="2400" b="1" dirty="0"/>
              <a:t>Coefficients for one EWS-NOAA station pair generally not applicable at other NOAA stations when conditions at the NOAA sites are dissimilar</a:t>
            </a:r>
          </a:p>
        </p:txBody>
      </p:sp>
      <p:pic>
        <p:nvPicPr>
          <p:cNvPr id="9" name="Picture 8" descr="RckFd NOAA stn N vi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1295401"/>
            <a:ext cx="3953337" cy="2612026"/>
          </a:xfrm>
          <a:prstGeom prst="rect">
            <a:avLst/>
          </a:prstGeom>
        </p:spPr>
      </p:pic>
      <p:pic>
        <p:nvPicPr>
          <p:cNvPr id="11" name="Picture 10" descr="LasAnimas NOAA stn W vi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799" y="3962399"/>
            <a:ext cx="3921213" cy="25908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295400" y="3124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Rocky Ford </a:t>
            </a:r>
            <a:r>
              <a:rPr lang="en-US" b="1" dirty="0" err="1" smtClean="0">
                <a:solidFill>
                  <a:srgbClr val="FFFF00"/>
                </a:solidFill>
              </a:rPr>
              <a:t>CoAgMet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562600" y="3124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Rocky Ford NOAA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447800" y="5562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Las Animas NOAA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5943600" y="5562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La Junta NOAA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286000" y="4648200"/>
            <a:ext cx="533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CD9E-D3BE-4010-BE7B-4E33814807A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60325"/>
            <a:ext cx="9220200" cy="627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99616"/>
            <a:ext cx="8610600" cy="4626547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Most </a:t>
            </a:r>
            <a:r>
              <a:rPr lang="en-US" sz="2800" b="1" dirty="0" smtClean="0"/>
              <a:t>historical consumptive use analyses </a:t>
            </a:r>
            <a:r>
              <a:rPr lang="en-US" sz="2800" b="1" dirty="0" smtClean="0"/>
              <a:t>based on long </a:t>
            </a:r>
            <a:r>
              <a:rPr lang="en-US" sz="2800" b="1" dirty="0" smtClean="0"/>
              <a:t>evaluation period</a:t>
            </a:r>
            <a:endParaRPr lang="en-US" sz="2800" b="1" dirty="0"/>
          </a:p>
          <a:p>
            <a:r>
              <a:rPr lang="en-US" sz="2800" b="1" dirty="0" smtClean="0"/>
              <a:t>Long p</a:t>
            </a:r>
            <a:r>
              <a:rPr lang="en-US" sz="2800" b="1" dirty="0" smtClean="0"/>
              <a:t>eriods </a:t>
            </a:r>
            <a:r>
              <a:rPr lang="en-US" sz="2800" b="1" dirty="0"/>
              <a:t>of record </a:t>
            </a:r>
            <a:r>
              <a:rPr lang="en-US" sz="2800" b="1" dirty="0" smtClean="0"/>
              <a:t>available at many NOAA </a:t>
            </a:r>
            <a:r>
              <a:rPr lang="en-US" sz="2800" b="1" dirty="0"/>
              <a:t>Coop Observer network (max/min/</a:t>
            </a:r>
            <a:r>
              <a:rPr lang="en-US" sz="2800" b="1" dirty="0" err="1"/>
              <a:t>precip</a:t>
            </a:r>
            <a:r>
              <a:rPr lang="en-US" sz="2800" b="1" dirty="0"/>
              <a:t>) </a:t>
            </a:r>
            <a:r>
              <a:rPr lang="en-US" sz="2800" b="1" dirty="0" smtClean="0"/>
              <a:t>stations</a:t>
            </a:r>
          </a:p>
          <a:p>
            <a:r>
              <a:rPr lang="en-US" sz="2800" b="1" dirty="0" smtClean="0"/>
              <a:t>S</a:t>
            </a:r>
            <a:r>
              <a:rPr lang="en-US" sz="2800" b="1" dirty="0" smtClean="0"/>
              <a:t>imple </a:t>
            </a:r>
            <a:r>
              <a:rPr lang="en-US" sz="2800" b="1" dirty="0" smtClean="0"/>
              <a:t>temperature-based </a:t>
            </a:r>
            <a:r>
              <a:rPr lang="en-US" sz="2800" b="1" dirty="0" smtClean="0"/>
              <a:t>methods</a:t>
            </a:r>
          </a:p>
          <a:p>
            <a:r>
              <a:rPr lang="en-US" sz="2800" b="1" dirty="0" smtClean="0"/>
              <a:t>Limited period </a:t>
            </a:r>
            <a:r>
              <a:rPr lang="en-US" sz="2800" b="1" dirty="0" smtClean="0"/>
              <a:t>of record </a:t>
            </a:r>
            <a:r>
              <a:rPr lang="en-US" sz="2800" b="1" dirty="0" smtClean="0"/>
              <a:t>at </a:t>
            </a:r>
            <a:r>
              <a:rPr lang="en-US" sz="2800" b="1" dirty="0" smtClean="0"/>
              <a:t>electronic weather </a:t>
            </a:r>
            <a:r>
              <a:rPr lang="en-US" sz="2800" b="1" dirty="0" smtClean="0"/>
              <a:t>stations (20 </a:t>
            </a:r>
            <a:r>
              <a:rPr lang="en-US" sz="2800" b="1" dirty="0" smtClean="0"/>
              <a:t>years or less)</a:t>
            </a:r>
          </a:p>
          <a:p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56EB-8158-4AB2-994B-B7C2E57F14FE}" type="slidenum">
              <a:rPr lang="en-US"/>
              <a:pPr/>
              <a:t>2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Calibration?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Published studies have generally shown the simpler temperature-based ET estimation methods are inaccurate, especially in arid and semi-arid climates</a:t>
            </a:r>
          </a:p>
          <a:p>
            <a:r>
              <a:rPr lang="en-US" sz="2800" b="1" dirty="0" smtClean="0"/>
              <a:t>Local calibration/verification is strongly recommended to obtain more accurate historical crop ET estimates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56EB-8158-4AB2-994B-B7C2E57F14FE}" type="slidenum">
              <a:rPr lang="en-US"/>
              <a:pPr/>
              <a:t>3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Calibration?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7772400" cy="4191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Compute calibration coefficients for some specific time interval during growing season </a:t>
            </a:r>
            <a:r>
              <a:rPr lang="en-US" sz="2400" b="1" dirty="0" smtClean="0"/>
              <a:t>(e.g., 10-days</a:t>
            </a:r>
            <a:r>
              <a:rPr lang="en-US" sz="2400" b="1" dirty="0"/>
              <a:t>, monthly)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/>
          </a:p>
          <a:p>
            <a:pPr lvl="2">
              <a:lnSpc>
                <a:spcPct val="90000"/>
              </a:lnSpc>
              <a:buFontTx/>
              <a:buNone/>
            </a:pPr>
            <a:r>
              <a:rPr lang="en-US" b="1" dirty="0"/>
              <a:t>				   </a:t>
            </a:r>
            <a:r>
              <a:rPr lang="en-US" b="1" dirty="0" smtClean="0"/>
              <a:t>Measured </a:t>
            </a:r>
            <a:r>
              <a:rPr lang="en-US" b="1" dirty="0"/>
              <a:t>Crop </a:t>
            </a:r>
            <a:r>
              <a:rPr lang="en-US" b="1" dirty="0" smtClean="0"/>
              <a:t>ET</a:t>
            </a:r>
          </a:p>
          <a:p>
            <a:pPr marL="342900" lvl="2" indent="-342900">
              <a:lnSpc>
                <a:spcPct val="90000"/>
              </a:lnSpc>
              <a:buFontTx/>
              <a:buNone/>
            </a:pPr>
            <a:r>
              <a:rPr lang="en-US" b="1" dirty="0" smtClean="0"/>
              <a:t>	Calibration </a:t>
            </a:r>
            <a:r>
              <a:rPr lang="en-US" b="1" dirty="0" err="1"/>
              <a:t>coeff</a:t>
            </a:r>
            <a:r>
              <a:rPr lang="en-US" b="1" dirty="0"/>
              <a:t>. = 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b="1" dirty="0"/>
              <a:t>				</a:t>
            </a:r>
            <a:r>
              <a:rPr lang="en-US" b="1" dirty="0" smtClean="0"/>
              <a:t>  Crop </a:t>
            </a:r>
            <a:r>
              <a:rPr lang="en-US" b="1" dirty="0"/>
              <a:t>ET by method </a:t>
            </a:r>
            <a:r>
              <a:rPr lang="en-US" b="1" dirty="0" smtClean="0"/>
              <a:t>				  being calibrated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In the absence of measured ET (i.e., </a:t>
            </a:r>
            <a:r>
              <a:rPr lang="en-US" sz="2400" b="1" dirty="0" err="1" smtClean="0"/>
              <a:t>lysimeter</a:t>
            </a:r>
            <a:r>
              <a:rPr lang="en-US" sz="2400" b="1" dirty="0" smtClean="0"/>
              <a:t>), use crop ET based on ASCE Std Ref-ET </a:t>
            </a:r>
            <a:r>
              <a:rPr lang="en-US" sz="2400" b="1" dirty="0" err="1" smtClean="0"/>
              <a:t>Eqn</a:t>
            </a:r>
            <a:endParaRPr lang="en-US" sz="2400" b="1" dirty="0"/>
          </a:p>
          <a:p>
            <a:pPr lvl="2">
              <a:lnSpc>
                <a:spcPct val="90000"/>
              </a:lnSpc>
              <a:buFontTx/>
              <a:buNone/>
            </a:pPr>
            <a:endParaRPr lang="en-US" b="1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A106-F44F-4386-A5FF-557851BFBBE4}" type="slidenum">
              <a:rPr lang="en-US"/>
              <a:pPr/>
              <a:t>4</a:t>
            </a:fld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V="1">
            <a:off x="4495800" y="3657600"/>
            <a:ext cx="3505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b="1" dirty="0" err="1" smtClean="0"/>
              <a:t>Lysimetry</a:t>
            </a:r>
            <a:endParaRPr lang="en-US" sz="2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ASCE Std Reference ET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56EB-8158-4AB2-994B-B7C2E57F14FE}" type="slidenum">
              <a:rPr lang="en-US"/>
              <a:pPr/>
              <a:t>5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Crop ET</a:t>
            </a:r>
            <a:endParaRPr lang="en-US" dirty="0"/>
          </a:p>
        </p:txBody>
      </p:sp>
      <p:pic>
        <p:nvPicPr>
          <p:cNvPr id="7" name="Picture 6" descr="IMG_02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114550"/>
            <a:ext cx="2971800" cy="2228850"/>
          </a:xfrm>
          <a:prstGeom prst="rect">
            <a:avLst/>
          </a:prstGeom>
        </p:spPr>
      </p:pic>
      <p:pic>
        <p:nvPicPr>
          <p:cNvPr id="8" name="Picture 7" descr="100_04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438650"/>
            <a:ext cx="3022600" cy="2266950"/>
          </a:xfrm>
          <a:prstGeom prst="rect">
            <a:avLst/>
          </a:prstGeom>
        </p:spPr>
      </p:pic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4663228" y="2914252"/>
          <a:ext cx="4252172" cy="3181747"/>
        </p:xfrm>
        <a:graphic>
          <a:graphicData uri="http://schemas.openxmlformats.org/presentationml/2006/ole">
            <p:oleObj spid="_x0000_s37889" name="Photo Editor Photo" r:id="rId5" imgW="21790476" imgH="16309076" progId="">
              <p:embed/>
            </p:oleObj>
          </a:graphicData>
        </a:graphic>
      </p:graphicFrame>
      <p:sp>
        <p:nvSpPr>
          <p:cNvPr id="12" name="Text Box 2052"/>
          <p:cNvSpPr txBox="1">
            <a:spLocks noChangeArrowheads="1"/>
          </p:cNvSpPr>
          <p:nvPr/>
        </p:nvSpPr>
        <p:spPr bwMode="auto">
          <a:xfrm>
            <a:off x="7086600" y="4038600"/>
            <a:ext cx="1319134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Air temperature</a:t>
            </a:r>
          </a:p>
          <a:p>
            <a:pPr algn="l">
              <a:spcBef>
                <a:spcPct val="50000"/>
              </a:spcBef>
            </a:pPr>
            <a:r>
              <a:rPr 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Relative humidity</a:t>
            </a:r>
          </a:p>
        </p:txBody>
      </p:sp>
      <p:sp>
        <p:nvSpPr>
          <p:cNvPr id="13" name="Text Box 2053"/>
          <p:cNvSpPr txBox="1">
            <a:spLocks noChangeArrowheads="1"/>
          </p:cNvSpPr>
          <p:nvPr/>
        </p:nvSpPr>
        <p:spPr bwMode="auto">
          <a:xfrm>
            <a:off x="7010400" y="3581400"/>
            <a:ext cx="10305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Wind speed</a:t>
            </a:r>
          </a:p>
        </p:txBody>
      </p:sp>
      <p:sp>
        <p:nvSpPr>
          <p:cNvPr id="14" name="Text Box 2054"/>
          <p:cNvSpPr txBox="1">
            <a:spLocks noChangeArrowheads="1"/>
          </p:cNvSpPr>
          <p:nvPr/>
        </p:nvSpPr>
        <p:spPr bwMode="auto">
          <a:xfrm>
            <a:off x="5181600" y="4572000"/>
            <a:ext cx="838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Rainfall</a:t>
            </a:r>
          </a:p>
        </p:txBody>
      </p:sp>
      <p:sp>
        <p:nvSpPr>
          <p:cNvPr id="15" name="Text Box 2056"/>
          <p:cNvSpPr txBox="1">
            <a:spLocks noChangeArrowheads="1"/>
          </p:cNvSpPr>
          <p:nvPr/>
        </p:nvSpPr>
        <p:spPr bwMode="auto">
          <a:xfrm>
            <a:off x="5105400" y="3810000"/>
            <a:ext cx="10305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Solar radiation</a:t>
            </a:r>
          </a:p>
        </p:txBody>
      </p:sp>
      <p:sp>
        <p:nvSpPr>
          <p:cNvPr id="16" name="Text Box 2057"/>
          <p:cNvSpPr txBox="1">
            <a:spLocks noChangeArrowheads="1"/>
          </p:cNvSpPr>
          <p:nvPr/>
        </p:nvSpPr>
        <p:spPr bwMode="auto">
          <a:xfrm>
            <a:off x="5486400" y="5562600"/>
            <a:ext cx="25146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Holly02 </a:t>
            </a:r>
            <a:r>
              <a:rPr lang="en-US" sz="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CoAgMet</a:t>
            </a:r>
            <a:r>
              <a:rPr 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Station </a:t>
            </a:r>
          </a:p>
          <a:p>
            <a:pPr algn="ctr">
              <a:spcBef>
                <a:spcPct val="50000"/>
              </a:spcBef>
            </a:pPr>
            <a:r>
              <a:rPr lang="en-U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July 2005</a:t>
            </a:r>
          </a:p>
        </p:txBody>
      </p:sp>
      <p:sp>
        <p:nvSpPr>
          <p:cNvPr id="17" name="Text Box 2058"/>
          <p:cNvSpPr txBox="1">
            <a:spLocks noChangeArrowheads="1"/>
          </p:cNvSpPr>
          <p:nvPr/>
        </p:nvSpPr>
        <p:spPr bwMode="auto">
          <a:xfrm>
            <a:off x="5486400" y="3429000"/>
            <a:ext cx="10305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Wind 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Compute average calibration coefficient values for overlapping period of record</a:t>
            </a:r>
          </a:p>
          <a:p>
            <a:pPr lvl="1"/>
            <a:r>
              <a:rPr lang="en-US" sz="2400" b="1" dirty="0" smtClean="0"/>
              <a:t>Monthly time step</a:t>
            </a:r>
          </a:p>
          <a:p>
            <a:r>
              <a:rPr lang="en-US" sz="2800" b="1" dirty="0" smtClean="0"/>
              <a:t>Minimum 5-7 </a:t>
            </a:r>
            <a:r>
              <a:rPr lang="en-US" sz="2800" b="1" dirty="0"/>
              <a:t>years of overlapping record </a:t>
            </a:r>
            <a:endParaRPr lang="en-US" sz="2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256EB-8158-4AB2-994B-B7C2E57F14FE}" type="slidenum">
              <a:rPr lang="en-US"/>
              <a:pPr/>
              <a:t>6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1853"/>
            <a:ext cx="8229600" cy="4626547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fr-FR" sz="4400" dirty="0">
                <a:cs typeface="Times New Roman" pitchFamily="18" charset="0"/>
              </a:rPr>
              <a:t>u = </a:t>
            </a:r>
            <a:r>
              <a:rPr lang="fr-FR" sz="4400" dirty="0" err="1">
                <a:cs typeface="Times New Roman" pitchFamily="18" charset="0"/>
              </a:rPr>
              <a:t>k</a:t>
            </a:r>
            <a:r>
              <a:rPr lang="fr-FR" sz="4400" baseline="-25000" dirty="0" err="1">
                <a:cs typeface="Times New Roman" pitchFamily="18" charset="0"/>
              </a:rPr>
              <a:t>c</a:t>
            </a:r>
            <a:r>
              <a:rPr lang="fr-FR" sz="4400" dirty="0">
                <a:cs typeface="Times New Roman" pitchFamily="18" charset="0"/>
              </a:rPr>
              <a:t> (</a:t>
            </a:r>
            <a:r>
              <a:rPr lang="fr-FR" sz="4400" dirty="0" err="1">
                <a:cs typeface="Times New Roman" pitchFamily="18" charset="0"/>
              </a:rPr>
              <a:t>k</a:t>
            </a:r>
            <a:r>
              <a:rPr lang="fr-FR" sz="4400" baseline="-25000" dirty="0" err="1">
                <a:cs typeface="Times New Roman" pitchFamily="18" charset="0"/>
              </a:rPr>
              <a:t>t</a:t>
            </a:r>
            <a:r>
              <a:rPr lang="fr-FR" sz="4400" dirty="0">
                <a:cs typeface="Times New Roman" pitchFamily="18" charset="0"/>
              </a:rPr>
              <a:t>) (t x p) / 100</a:t>
            </a:r>
            <a:r>
              <a:rPr lang="en-US" sz="4400" dirty="0"/>
              <a:t> </a:t>
            </a:r>
          </a:p>
          <a:p>
            <a:pPr>
              <a:buFont typeface="Monotype Sorts" pitchFamily="2" charset="2"/>
              <a:buNone/>
            </a:pP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12 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ET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6EF4-CF7D-494D-8165-FBEA190720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cs typeface="Times New Roman" pitchFamily="18" charset="0"/>
              </a:rPr>
              <a:t>Modified </a:t>
            </a:r>
            <a:r>
              <a:rPr lang="en-US" b="1" dirty="0" err="1" smtClean="0">
                <a:cs typeface="Times New Roman" pitchFamily="18" charset="0"/>
              </a:rPr>
              <a:t>Blaney-Criddle</a:t>
            </a:r>
            <a:r>
              <a:rPr lang="en-US" b="1" dirty="0" smtClean="0">
                <a:cs typeface="Times New Roman" pitchFamily="18" charset="0"/>
              </a:rPr>
              <a:t> Method (TR-21)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5800" y="2667000"/>
            <a:ext cx="80010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u  = monthly consumptive use (inches)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tabLst/>
              <a:defRPr/>
            </a:pP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k</a:t>
            </a:r>
            <a:r>
              <a:rPr kumimoji="0" lang="fr-FR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t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= </a:t>
            </a: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climatic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coefficient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tabLst/>
              <a:defRPr/>
            </a:pPr>
            <a:r>
              <a:rPr lang="fr-FR" sz="3200" b="1" dirty="0" smtClean="0">
                <a:cs typeface="Times New Roman" pitchFamily="18" charset="0"/>
              </a:rPr>
              <a:t> 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= 0.173 * t - 0.314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k</a:t>
            </a:r>
            <a:r>
              <a:rPr kumimoji="0" lang="en-US" sz="3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= crop growth stage coefficient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3200" b="1" dirty="0" smtClean="0">
                <a:cs typeface="Times New Roman" pitchFamily="18" charset="0"/>
              </a:rPr>
              <a:t>t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= mean monthly air temperature (</a:t>
            </a:r>
            <a:r>
              <a:rPr lang="en-US" sz="3200" b="1" dirty="0" smtClean="0">
                <a:ea typeface="Times New Roman" pitchFamily="18" charset="0"/>
                <a:cs typeface="Arial" pitchFamily="34" charset="0"/>
              </a:rPr>
              <a:t>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F)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70000"/>
              <a:tabLst/>
              <a:defRPr/>
            </a:pPr>
            <a:r>
              <a:rPr lang="en-US" sz="3200" b="1" dirty="0" smtClean="0">
                <a:cs typeface="Times New Roman" pitchFamily="18" charset="0"/>
              </a:rPr>
              <a:t>p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= monthly percentage of annual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daylight hours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305800" cy="3429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cs typeface="Times New Roman" pitchFamily="18" charset="0"/>
              </a:rPr>
              <a:t>Data required--mean </a:t>
            </a:r>
            <a:r>
              <a:rPr lang="en-US" sz="2800" b="1" dirty="0">
                <a:cs typeface="Times New Roman" pitchFamily="18" charset="0"/>
              </a:rPr>
              <a:t>monthly temperature </a:t>
            </a:r>
          </a:p>
          <a:p>
            <a:r>
              <a:rPr lang="en-US" sz="2800" b="1" dirty="0">
                <a:cs typeface="Times New Roman" pitchFamily="18" charset="0"/>
              </a:rPr>
              <a:t>100’s of </a:t>
            </a:r>
            <a:r>
              <a:rPr lang="en-US" sz="2800" b="1" dirty="0" smtClean="0">
                <a:cs typeface="Times New Roman" pitchFamily="18" charset="0"/>
              </a:rPr>
              <a:t>max/min/</a:t>
            </a:r>
            <a:r>
              <a:rPr lang="en-US" sz="2800" b="1" dirty="0" err="1" smtClean="0">
                <a:cs typeface="Times New Roman" pitchFamily="18" charset="0"/>
              </a:rPr>
              <a:t>precip</a:t>
            </a:r>
            <a:r>
              <a:rPr lang="en-US" sz="2800" b="1" dirty="0" smtClean="0">
                <a:cs typeface="Times New Roman" pitchFamily="18" charset="0"/>
              </a:rPr>
              <a:t> stations </a:t>
            </a:r>
            <a:r>
              <a:rPr lang="en-US" sz="2800" b="1" dirty="0">
                <a:cs typeface="Times New Roman" pitchFamily="18" charset="0"/>
              </a:rPr>
              <a:t>in </a:t>
            </a:r>
            <a:r>
              <a:rPr lang="en-US" sz="2800" b="1" dirty="0" smtClean="0">
                <a:cs typeface="Times New Roman" pitchFamily="18" charset="0"/>
              </a:rPr>
              <a:t>Colorado</a:t>
            </a:r>
          </a:p>
          <a:p>
            <a:r>
              <a:rPr lang="en-US" sz="2800" b="1" dirty="0" smtClean="0">
                <a:cs typeface="Times New Roman" pitchFamily="18" charset="0"/>
              </a:rPr>
              <a:t>Developed for irrigation planning </a:t>
            </a:r>
          </a:p>
          <a:p>
            <a:r>
              <a:rPr lang="en-US" sz="2800" b="1" dirty="0" err="1" smtClean="0">
                <a:cs typeface="Times New Roman" pitchFamily="18" charset="0"/>
              </a:rPr>
              <a:t>k</a:t>
            </a:r>
            <a:r>
              <a:rPr lang="en-US" sz="2800" b="1" baseline="-25000" dirty="0" err="1" smtClean="0">
                <a:cs typeface="Times New Roman" pitchFamily="18" charset="0"/>
              </a:rPr>
              <a:t>t</a:t>
            </a:r>
            <a:r>
              <a:rPr lang="en-US" sz="2800" b="1" dirty="0" smtClean="0">
                <a:cs typeface="Times New Roman" pitchFamily="18" charset="0"/>
              </a:rPr>
              <a:t> (t * p) / 100  not representative of the impact of meteorological elements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Modified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Blaney-Criddle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2"/>
                  </a:glow>
                </a:effectLst>
                <a:uLnTx/>
                <a:uFillTx/>
                <a:latin typeface="+mj-lt"/>
                <a:ea typeface="+mj-ea"/>
                <a:cs typeface="Times New Roman" pitchFamily="18" charset="0"/>
              </a:rPr>
              <a:t> Method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chemeClr val="tx2"/>
                </a:glow>
              </a:effectLst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dirty="0"/>
              <a:t>Extraterrestrial Radiation &amp; Percent of Daylight as a Percentage of Maximum</a:t>
            </a:r>
          </a:p>
        </p:txBody>
      </p:sp>
      <p:graphicFrame>
        <p:nvGraphicFramePr>
          <p:cNvPr id="101381" name="Object 5"/>
          <p:cNvGraphicFramePr>
            <a:graphicFrameLocks noChangeAspect="1"/>
          </p:cNvGraphicFramePr>
          <p:nvPr/>
        </p:nvGraphicFramePr>
        <p:xfrm>
          <a:off x="609600" y="1524000"/>
          <a:ext cx="8229600" cy="4876800"/>
        </p:xfrm>
        <a:graphic>
          <a:graphicData uri="http://schemas.openxmlformats.org/presentationml/2006/ole">
            <p:oleObj spid="_x0000_s34818" name="Chart" r:id="rId3" imgW="5076825" imgH="29337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</TotalTime>
  <Words>591</Words>
  <Application>Microsoft Office PowerPoint</Application>
  <PresentationFormat>On-screen Show (4:3)</PresentationFormat>
  <Paragraphs>142</Paragraphs>
  <Slides>17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Mountain</vt:lpstr>
      <vt:lpstr>Photo Editor Photo</vt:lpstr>
      <vt:lpstr>Chart</vt:lpstr>
      <vt:lpstr>Equation</vt:lpstr>
      <vt:lpstr>CALIBRATION FOR HISTORICAL CROP ET ESTIMATES</vt:lpstr>
      <vt:lpstr>Why Calibration?</vt:lpstr>
      <vt:lpstr>Why Calibration?</vt:lpstr>
      <vt:lpstr>Approach</vt:lpstr>
      <vt:lpstr>Measured Crop ET</vt:lpstr>
      <vt:lpstr>Approach</vt:lpstr>
      <vt:lpstr>Modified Blaney-Criddle Method (TR-21)</vt:lpstr>
      <vt:lpstr>Slide 8</vt:lpstr>
      <vt:lpstr>Extraterrestrial Radiation &amp; Percent of Daylight as a Percentage of Maximum</vt:lpstr>
      <vt:lpstr>Slide 10</vt:lpstr>
      <vt:lpstr>1985 Hargreaves Method</vt:lpstr>
      <vt:lpstr>1985 Hargreaves Method</vt:lpstr>
      <vt:lpstr>1985 Hargreaves Method</vt:lpstr>
      <vt:lpstr>1985 Hargreaves Method</vt:lpstr>
      <vt:lpstr>Calibration Precautions/Limitations</vt:lpstr>
      <vt:lpstr>Slide 16</vt:lpstr>
      <vt:lpstr>Slide 17</vt:lpstr>
    </vt:vector>
  </TitlesOfParts>
  <Company>State of Colorado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Thomas W. Ley</dc:creator>
  <cp:lastModifiedBy> Thomas W. Ley</cp:lastModifiedBy>
  <cp:revision>115</cp:revision>
  <dcterms:created xsi:type="dcterms:W3CDTF">2009-09-24T16:20:36Z</dcterms:created>
  <dcterms:modified xsi:type="dcterms:W3CDTF">2010-03-12T04:06:24Z</dcterms:modified>
</cp:coreProperties>
</file>